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59" r:id="rId4"/>
    <p:sldId id="324" r:id="rId5"/>
    <p:sldId id="316" r:id="rId6"/>
    <p:sldId id="323" r:id="rId7"/>
    <p:sldId id="354" r:id="rId8"/>
    <p:sldId id="322" r:id="rId9"/>
    <p:sldId id="317" r:id="rId10"/>
    <p:sldId id="358" r:id="rId11"/>
    <p:sldId id="260" r:id="rId12"/>
    <p:sldId id="349" r:id="rId13"/>
    <p:sldId id="341" r:id="rId14"/>
    <p:sldId id="352" r:id="rId15"/>
    <p:sldId id="355" r:id="rId16"/>
    <p:sldId id="356" r:id="rId17"/>
    <p:sldId id="344" r:id="rId18"/>
    <p:sldId id="345" r:id="rId19"/>
    <p:sldId id="288" r:id="rId20"/>
    <p:sldId id="343" r:id="rId21"/>
    <p:sldId id="357" r:id="rId22"/>
    <p:sldId id="346" r:id="rId23"/>
    <p:sldId id="266" r:id="rId24"/>
    <p:sldId id="268" r:id="rId25"/>
    <p:sldId id="359" r:id="rId26"/>
    <p:sldId id="364" r:id="rId27"/>
    <p:sldId id="360" r:id="rId28"/>
    <p:sldId id="361" r:id="rId29"/>
    <p:sldId id="362" r:id="rId30"/>
    <p:sldId id="363" r:id="rId31"/>
    <p:sldId id="257" r:id="rId32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9BBF"/>
    <a:srgbClr val="308ACA"/>
    <a:srgbClr val="79ACC9"/>
    <a:srgbClr val="03DFBA"/>
    <a:srgbClr val="F5778B"/>
    <a:srgbClr val="4E6F86"/>
    <a:srgbClr val="F5677D"/>
    <a:srgbClr val="F5425E"/>
    <a:srgbClr val="E9B81F"/>
    <a:srgbClr val="0A9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3" autoAdjust="0"/>
    <p:restoredTop sz="79192" autoAdjust="0"/>
  </p:normalViewPr>
  <p:slideViewPr>
    <p:cSldViewPr snapToGrid="0">
      <p:cViewPr varScale="1">
        <p:scale>
          <a:sx n="92" d="100"/>
          <a:sy n="92" d="100"/>
        </p:scale>
        <p:origin x="-104" y="-12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30-40A4-9B3C-6689781FAD6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30-40A4-9B3C-6689781FAD6D}"/>
              </c:ext>
            </c:extLst>
          </c:dPt>
          <c:dLbls>
            <c:dLbl>
              <c:idx val="0"/>
              <c:layout>
                <c:manualLayout>
                  <c:x val="-0.124169521259995"/>
                  <c:y val="-0.2547914107857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30-40A4-9B3C-6689781FAD6D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30-40A4-9B3C-6689781FAD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0.7</c:v>
                </c:pt>
                <c:pt idx="1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730-40A4-9B3C-6689781FA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10E-45D9-8A79-2E2546032EB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10E-45D9-8A79-2E2546032EBD}"/>
              </c:ext>
            </c:extLst>
          </c:dPt>
          <c:dLbls>
            <c:dLbl>
              <c:idx val="0"/>
              <c:layout>
                <c:manualLayout>
                  <c:x val="-0.149931133328368"/>
                  <c:y val="0.1624201431535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42423637394733099"/>
                      <c:h val="0.475914455674306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10E-45D9-8A79-2E2546032EBD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0E-45D9-8A79-2E2546032E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0.3</c:v>
                </c:pt>
                <c:pt idx="1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10E-45D9-8A79-2E2546032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645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5E8-4C3D-A462-45DC04985B6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5E8-4C3D-A462-45DC04985B6F}"/>
              </c:ext>
            </c:extLst>
          </c:dPt>
          <c:dLbls>
            <c:dLbl>
              <c:idx val="0"/>
              <c:layout>
                <c:manualLayout>
                  <c:x val="-0.157291593919332"/>
                  <c:y val="0.1790480686068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42423637533194353"/>
                      <c:h val="0.33130148544572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E8-4C3D-A462-45DC04985B6F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E8-4C3D-A462-45DC04985B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0.26</c:v>
                </c:pt>
                <c:pt idx="1">
                  <c:v>0.74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5E8-4C3D-A462-45DC04985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image" Target="../media/image12.png"/><Relationship Id="rId2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0.png"/><Relationship Id="rId1" Type="http://schemas.openxmlformats.org/officeDocument/2006/relationships/image" Target="../media/image12.png"/><Relationship Id="rId2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AFAC3-FF35-5249-9119-E12E67E5E11C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C20411-7DAB-2744-BBD2-DAB2421FA7B1}">
      <dgm:prSet phldrT="[文本]"/>
      <dgm:spPr/>
      <dgm:t>
        <a:bodyPr/>
        <a:lstStyle/>
        <a:p>
          <a:r>
            <a:rPr lang="en-US" altLang="zh-CN" dirty="0" smtClean="0"/>
            <a:t>Statistics 101</a:t>
          </a:r>
          <a:endParaRPr lang="zh-CN" altLang="en-US" dirty="0"/>
        </a:p>
      </dgm:t>
    </dgm:pt>
    <dgm:pt modelId="{A8EEAD2E-D44D-3E4C-BBBF-BD4D2AE277EE}" type="parTrans" cxnId="{D5C41018-E0E9-604F-A1FE-6450106A8828}">
      <dgm:prSet/>
      <dgm:spPr/>
      <dgm:t>
        <a:bodyPr/>
        <a:lstStyle/>
        <a:p>
          <a:endParaRPr lang="zh-CN" altLang="en-US"/>
        </a:p>
      </dgm:t>
    </dgm:pt>
    <dgm:pt modelId="{A32415B1-0351-0E45-92EA-48EEE7F2DD72}" type="sibTrans" cxnId="{D5C41018-E0E9-604F-A1FE-6450106A882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2E12A3BC-D8F8-1848-844D-94FD2478E12A}">
      <dgm:prSet phldrT="[文本]"/>
      <dgm:spPr/>
      <dgm:t>
        <a:bodyPr/>
        <a:lstStyle/>
        <a:p>
          <a:r>
            <a:rPr lang="en-US" altLang="zh-CN" dirty="0" smtClean="0"/>
            <a:t>Text</a:t>
          </a:r>
        </a:p>
        <a:p>
          <a:r>
            <a:rPr lang="en-US" altLang="zh-CN" dirty="0" smtClean="0"/>
            <a:t>Analytics</a:t>
          </a:r>
          <a:endParaRPr lang="zh-CN" altLang="en-US" dirty="0"/>
        </a:p>
      </dgm:t>
    </dgm:pt>
    <dgm:pt modelId="{810E9DD6-9C38-6447-A537-E6310427E621}" type="parTrans" cxnId="{9C4A89BA-7709-9847-9821-2CA038B88256}">
      <dgm:prSet/>
      <dgm:spPr/>
      <dgm:t>
        <a:bodyPr/>
        <a:lstStyle/>
        <a:p>
          <a:endParaRPr lang="zh-CN" altLang="en-US"/>
        </a:p>
      </dgm:t>
    </dgm:pt>
    <dgm:pt modelId="{973AE409-1269-1F4E-B30F-7386AFF9A8EA}" type="sibTrans" cxnId="{9C4A89BA-7709-9847-9821-2CA038B8825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E937FBBB-3224-BA4E-939C-2D0184D94AAD}">
      <dgm:prSet phldrT="[文本]"/>
      <dgm:spPr/>
      <dgm:t>
        <a:bodyPr/>
        <a:lstStyle/>
        <a:p>
          <a:r>
            <a:rPr lang="en-US" altLang="zh-CN" dirty="0" smtClean="0"/>
            <a:t>Big-Data</a:t>
          </a:r>
        </a:p>
        <a:p>
          <a:r>
            <a:rPr lang="en-US" altLang="zh-CN" dirty="0" err="1" smtClean="0"/>
            <a:t>Bootcamp</a:t>
          </a:r>
          <a:endParaRPr lang="zh-CN" altLang="en-US" dirty="0"/>
        </a:p>
      </dgm:t>
    </dgm:pt>
    <dgm:pt modelId="{A61CD3F1-A6B8-6648-A1A1-774F399DCC8E}" type="parTrans" cxnId="{24A64CAD-A08C-324A-8149-4FEC70A3152D}">
      <dgm:prSet/>
      <dgm:spPr/>
      <dgm:t>
        <a:bodyPr/>
        <a:lstStyle/>
        <a:p>
          <a:endParaRPr lang="zh-CN" altLang="en-US"/>
        </a:p>
      </dgm:t>
    </dgm:pt>
    <dgm:pt modelId="{4E92A1C5-FDA5-6048-84CD-11AA946F1897}" type="sibTrans" cxnId="{24A64CAD-A08C-324A-8149-4FEC70A3152D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9B08ED19-CC22-6847-BD18-9B4849110ECC}">
      <dgm:prSet phldrT="[文本]"/>
      <dgm:spPr/>
      <dgm:t>
        <a:bodyPr/>
        <a:lstStyle/>
        <a:p>
          <a:r>
            <a:rPr lang="en-US" altLang="zh-CN" dirty="0" smtClean="0"/>
            <a:t>Data-Sciences</a:t>
          </a:r>
        </a:p>
        <a:p>
          <a:r>
            <a:rPr lang="en-US" altLang="zh-CN" dirty="0" smtClean="0"/>
            <a:t>For Business</a:t>
          </a:r>
          <a:endParaRPr lang="zh-CN" altLang="en-US" dirty="0"/>
        </a:p>
      </dgm:t>
    </dgm:pt>
    <dgm:pt modelId="{EE28D998-C190-384B-80DC-9ADA9EBD9AFE}" type="parTrans" cxnId="{B90E7443-F205-974A-8046-09E981918CA4}">
      <dgm:prSet/>
      <dgm:spPr/>
      <dgm:t>
        <a:bodyPr/>
        <a:lstStyle/>
        <a:p>
          <a:endParaRPr lang="zh-CN" altLang="en-US"/>
        </a:p>
      </dgm:t>
    </dgm:pt>
    <dgm:pt modelId="{FA871359-845C-6F44-B186-187208C76E6D}" type="sibTrans" cxnId="{B90E7443-F205-974A-8046-09E981918CA4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A3349BD8-F1F3-F944-A043-DB0FA6BF904C}">
      <dgm:prSet phldrT="[文本]"/>
      <dgm:spPr/>
      <dgm:t>
        <a:bodyPr/>
        <a:lstStyle/>
        <a:p>
          <a:r>
            <a:rPr lang="en-US" altLang="zh-CN" dirty="0" err="1" smtClean="0"/>
            <a:t>Hadoop</a:t>
          </a:r>
          <a:endParaRPr lang="en-US" altLang="zh-CN" dirty="0" smtClean="0"/>
        </a:p>
        <a:p>
          <a:r>
            <a:rPr lang="en-US" altLang="zh-CN" dirty="0" smtClean="0"/>
            <a:t>Big-Data</a:t>
          </a:r>
        </a:p>
        <a:p>
          <a:r>
            <a:rPr lang="en-US" altLang="zh-CN" dirty="0" smtClean="0"/>
            <a:t>Programing</a:t>
          </a:r>
          <a:endParaRPr lang="zh-CN" altLang="en-US" dirty="0"/>
        </a:p>
      </dgm:t>
    </dgm:pt>
    <dgm:pt modelId="{0CB039AB-CF01-A94E-8048-5205A7DAA4AB}" type="parTrans" cxnId="{AEE42160-7792-FC44-AB68-395534837993}">
      <dgm:prSet/>
      <dgm:spPr/>
      <dgm:t>
        <a:bodyPr/>
        <a:lstStyle/>
        <a:p>
          <a:endParaRPr lang="zh-CN" altLang="en-US"/>
        </a:p>
      </dgm:t>
    </dgm:pt>
    <dgm:pt modelId="{B2B55FF2-BB54-264C-A352-633AE6347D6D}" type="sibTrans" cxnId="{AEE42160-7792-FC44-AB68-395534837993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5EBF88C8-93D9-374A-876A-322998AF25FD}">
      <dgm:prSet phldrT="[文本]"/>
      <dgm:spPr/>
      <dgm:t>
        <a:bodyPr/>
        <a:lstStyle/>
        <a:p>
          <a:r>
            <a:rPr lang="en-US" altLang="zh-CN" dirty="0" smtClean="0"/>
            <a:t>Data-Sciences</a:t>
          </a:r>
        </a:p>
        <a:p>
          <a:r>
            <a:rPr lang="en-US" altLang="zh-CN" dirty="0" smtClean="0"/>
            <a:t>Foundation</a:t>
          </a:r>
          <a:endParaRPr lang="zh-CN" altLang="en-US" dirty="0"/>
        </a:p>
      </dgm:t>
    </dgm:pt>
    <dgm:pt modelId="{C92A6D90-467A-6040-A5E8-E5BCAC6E4F51}" type="parTrans" cxnId="{56DDAC1B-DE0E-D64F-B51B-7F10D6E75D00}">
      <dgm:prSet/>
      <dgm:spPr/>
      <dgm:t>
        <a:bodyPr/>
        <a:lstStyle/>
        <a:p>
          <a:endParaRPr lang="zh-CN" altLang="en-US"/>
        </a:p>
      </dgm:t>
    </dgm:pt>
    <dgm:pt modelId="{F1D34124-8ADE-5349-B2BE-692D9488A244}" type="sibTrans" cxnId="{56DDAC1B-DE0E-D64F-B51B-7F10D6E75D0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0B3359A2-A484-9E4C-A721-DF814C4C9836}">
      <dgm:prSet phldrT="[文本]"/>
      <dgm:spPr/>
      <dgm:t>
        <a:bodyPr/>
        <a:lstStyle/>
        <a:p>
          <a:r>
            <a:rPr lang="en-US" altLang="zh-CN" dirty="0" smtClean="0"/>
            <a:t>Big-Data Foundation</a:t>
          </a:r>
          <a:endParaRPr lang="zh-CN" altLang="en-US" dirty="0"/>
        </a:p>
      </dgm:t>
    </dgm:pt>
    <dgm:pt modelId="{4072A9EB-DBE1-ED47-B460-ADF8855BF54D}" type="parTrans" cxnId="{112B79C9-2BAF-FE41-AAA2-6FA6491F3A59}">
      <dgm:prSet/>
      <dgm:spPr/>
      <dgm:t>
        <a:bodyPr/>
        <a:lstStyle/>
        <a:p>
          <a:endParaRPr lang="zh-CN" altLang="en-US"/>
        </a:p>
      </dgm:t>
    </dgm:pt>
    <dgm:pt modelId="{2DE7B73F-CE07-8144-8540-09E2861B72F0}" type="sibTrans" cxnId="{112B79C9-2BAF-FE41-AAA2-6FA6491F3A59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A46DDE74-74AF-1D4A-A155-E447149E68BB}">
      <dgm:prSet phldrT="[文本]"/>
      <dgm:spPr/>
      <dgm:t>
        <a:bodyPr/>
        <a:lstStyle/>
        <a:p>
          <a:r>
            <a:rPr lang="en-US" altLang="zh-CN" dirty="0" smtClean="0"/>
            <a:t>Deep-Learning</a:t>
          </a:r>
        </a:p>
        <a:p>
          <a:r>
            <a:rPr lang="en-US" altLang="zh-CN" dirty="0" smtClean="0"/>
            <a:t>Expert</a:t>
          </a:r>
          <a:endParaRPr lang="zh-CN" altLang="en-US" dirty="0"/>
        </a:p>
      </dgm:t>
    </dgm:pt>
    <dgm:pt modelId="{B4987CC6-25B1-A746-B8D4-749093707AFD}" type="parTrans" cxnId="{D35ECB17-C879-4946-99BC-36A352E52D4D}">
      <dgm:prSet/>
      <dgm:spPr/>
      <dgm:t>
        <a:bodyPr/>
        <a:lstStyle/>
        <a:p>
          <a:endParaRPr lang="zh-CN" altLang="en-US"/>
        </a:p>
      </dgm:t>
    </dgm:pt>
    <dgm:pt modelId="{220DC8A2-8157-9845-B015-C114CC33CD6E}" type="sibTrans" cxnId="{D35ECB17-C879-4946-99BC-36A352E52D4D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19055413-34D8-5644-9130-5E54D729F2DD}">
      <dgm:prSet phldrT="[文本]"/>
      <dgm:spPr/>
      <dgm:t>
        <a:bodyPr/>
        <a:lstStyle/>
        <a:p>
          <a:r>
            <a:rPr lang="en-US" altLang="zh-CN" dirty="0" err="1" smtClean="0"/>
            <a:t>Hadoop</a:t>
          </a:r>
          <a:endParaRPr lang="en-US" altLang="zh-CN" dirty="0" smtClean="0"/>
        </a:p>
        <a:p>
          <a:r>
            <a:rPr lang="en-US" altLang="zh-CN" dirty="0" smtClean="0"/>
            <a:t>Big-Data</a:t>
          </a:r>
        </a:p>
        <a:p>
          <a:r>
            <a:rPr lang="en-US" altLang="zh-CN" dirty="0" smtClean="0"/>
            <a:t>Admin</a:t>
          </a:r>
          <a:endParaRPr lang="zh-CN" altLang="en-US" dirty="0"/>
        </a:p>
      </dgm:t>
    </dgm:pt>
    <dgm:pt modelId="{8977FF27-777D-534A-A68A-A40A50AFC4E0}" type="parTrans" cxnId="{F1CC2B6F-F4AE-8C48-8F5C-8B61DBD5CAA0}">
      <dgm:prSet/>
      <dgm:spPr/>
      <dgm:t>
        <a:bodyPr/>
        <a:lstStyle/>
        <a:p>
          <a:endParaRPr lang="zh-CN" altLang="en-US"/>
        </a:p>
      </dgm:t>
    </dgm:pt>
    <dgm:pt modelId="{342DF578-2F12-7244-BAF0-68E4EE56C7DD}" type="sibTrans" cxnId="{F1CC2B6F-F4AE-8C48-8F5C-8B61DBD5CAA0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FA07065D-F638-EB48-815F-32796569CFA2}">
      <dgm:prSet phldrT="[文本]"/>
      <dgm:spPr/>
      <dgm:t>
        <a:bodyPr/>
        <a:lstStyle/>
        <a:p>
          <a:r>
            <a:rPr lang="en-US" altLang="zh-CN" dirty="0" smtClean="0"/>
            <a:t>Spark</a:t>
          </a:r>
        </a:p>
        <a:p>
          <a:r>
            <a:rPr lang="en-US" altLang="zh-CN" dirty="0" smtClean="0"/>
            <a:t>Big-Data</a:t>
          </a:r>
        </a:p>
        <a:p>
          <a:r>
            <a:rPr lang="en-US" altLang="zh-CN" dirty="0" smtClean="0"/>
            <a:t>Programming</a:t>
          </a:r>
        </a:p>
        <a:p>
          <a:r>
            <a:rPr lang="en-US" altLang="zh-CN" dirty="0" smtClean="0"/>
            <a:t>Level2</a:t>
          </a:r>
          <a:endParaRPr lang="zh-CN" altLang="en-US" dirty="0"/>
        </a:p>
      </dgm:t>
    </dgm:pt>
    <dgm:pt modelId="{477040B1-06BC-6A41-99F9-E8B566D5FED3}" type="parTrans" cxnId="{E4B743EC-E598-8240-AD59-3818893EEAC2}">
      <dgm:prSet/>
      <dgm:spPr/>
      <dgm:t>
        <a:bodyPr/>
        <a:lstStyle/>
        <a:p>
          <a:endParaRPr lang="zh-CN" altLang="en-US"/>
        </a:p>
      </dgm:t>
    </dgm:pt>
    <dgm:pt modelId="{35C37FBA-3258-B248-9538-EB624C919279}" type="sibTrans" cxnId="{E4B743EC-E598-8240-AD59-3818893EEAC2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ABBB93E2-9263-4947-B013-1DDC9DF16281}">
      <dgm:prSet phldrT="[文本]"/>
      <dgm:spPr/>
      <dgm:t>
        <a:bodyPr/>
        <a:lstStyle/>
        <a:p>
          <a:r>
            <a:rPr lang="en-US" altLang="zh-CN" dirty="0" err="1" smtClean="0"/>
            <a:t>Hadoop</a:t>
          </a:r>
          <a:endParaRPr lang="en-US" altLang="zh-CN" dirty="0" smtClean="0"/>
        </a:p>
        <a:p>
          <a:r>
            <a:rPr lang="en-US" altLang="zh-CN" dirty="0" smtClean="0"/>
            <a:t>Big-Data</a:t>
          </a:r>
        </a:p>
        <a:p>
          <a:r>
            <a:rPr lang="en-US" altLang="zh-CN" dirty="0" smtClean="0"/>
            <a:t>Foundation</a:t>
          </a:r>
          <a:endParaRPr lang="zh-CN" altLang="en-US" dirty="0"/>
        </a:p>
      </dgm:t>
    </dgm:pt>
    <dgm:pt modelId="{9B4C9EC7-883D-0E41-8A64-6BA2A35D228C}" type="parTrans" cxnId="{D4DBA56D-1EED-6244-B026-FB81D52F5158}">
      <dgm:prSet/>
      <dgm:spPr/>
      <dgm:t>
        <a:bodyPr/>
        <a:lstStyle/>
        <a:p>
          <a:endParaRPr lang="zh-CN" altLang="en-US"/>
        </a:p>
      </dgm:t>
    </dgm:pt>
    <dgm:pt modelId="{F670E2B5-C392-9B4F-885A-49D21A6D64F9}" type="sibTrans" cxnId="{D4DBA56D-1EED-6244-B026-FB81D52F5158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244C5603-4524-054A-93F9-C11C2C285BE9}">
      <dgm:prSet phldrT="[文本]"/>
      <dgm:spPr/>
      <dgm:t>
        <a:bodyPr/>
        <a:lstStyle/>
        <a:p>
          <a:endParaRPr lang="zh-CN" altLang="en-US"/>
        </a:p>
      </dgm:t>
    </dgm:pt>
    <dgm:pt modelId="{B211DBBE-2B2B-D24E-A90B-ED5E873C62C8}" type="parTrans" cxnId="{D2EAFA28-3984-8343-8737-EEE6B5FCDD54}">
      <dgm:prSet/>
      <dgm:spPr/>
      <dgm:t>
        <a:bodyPr/>
        <a:lstStyle/>
        <a:p>
          <a:endParaRPr lang="zh-CN" altLang="en-US"/>
        </a:p>
      </dgm:t>
    </dgm:pt>
    <dgm:pt modelId="{7DDC2BD1-4BF1-8A44-BFA8-5D6AE99599D4}" type="sibTrans" cxnId="{D2EAFA28-3984-8343-8737-EEE6B5FCDD54}">
      <dgm:prSet/>
      <dgm:spPr/>
      <dgm:t>
        <a:bodyPr/>
        <a:lstStyle/>
        <a:p>
          <a:endParaRPr lang="zh-CN" altLang="en-US"/>
        </a:p>
      </dgm:t>
    </dgm:pt>
    <dgm:pt modelId="{200025C6-AF32-1947-832D-96B60D09A2D3}">
      <dgm:prSet phldrT="[文本]"/>
      <dgm:spPr/>
      <dgm:t>
        <a:bodyPr/>
        <a:lstStyle/>
        <a:p>
          <a:r>
            <a:rPr lang="en-US" altLang="zh-CN" dirty="0" err="1" smtClean="0"/>
            <a:t>Hadoop</a:t>
          </a:r>
          <a:endParaRPr lang="en-US" altLang="zh-CN" dirty="0" smtClean="0"/>
        </a:p>
        <a:p>
          <a:r>
            <a:rPr lang="en-US" altLang="zh-CN" dirty="0" smtClean="0"/>
            <a:t>Big-Data</a:t>
          </a:r>
        </a:p>
        <a:p>
          <a:r>
            <a:rPr lang="en-US" altLang="zh-CN" dirty="0" smtClean="0"/>
            <a:t>Access</a:t>
          </a:r>
          <a:endParaRPr lang="zh-CN" altLang="en-US" dirty="0"/>
        </a:p>
      </dgm:t>
    </dgm:pt>
    <dgm:pt modelId="{0B77C917-EFEC-1143-8F7D-EEFE7275C929}" type="sibTrans" cxnId="{BA883CB8-71AD-2246-B33D-4C3FFC44FA10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CN" altLang="en-US"/>
        </a:p>
      </dgm:t>
    </dgm:pt>
    <dgm:pt modelId="{30A0C5EE-8024-7B4A-8E9D-54D259F2A3EE}" type="parTrans" cxnId="{BA883CB8-71AD-2246-B33D-4C3FFC44FA10}">
      <dgm:prSet/>
      <dgm:spPr/>
      <dgm:t>
        <a:bodyPr/>
        <a:lstStyle/>
        <a:p>
          <a:endParaRPr lang="zh-CN" altLang="en-US"/>
        </a:p>
      </dgm:t>
    </dgm:pt>
    <dgm:pt modelId="{50D437B8-9425-2943-8205-9CFA5818CDC7}" type="pres">
      <dgm:prSet presAssocID="{92EAFAC3-FF35-5249-9119-E12E67E5E11C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D07AE8EC-FF97-3847-A44D-B2F7B37A03E6}" type="pres">
      <dgm:prSet presAssocID="{05C20411-7DAB-2744-BBD2-DAB2421FA7B1}" presName="text1" presStyleCnt="0"/>
      <dgm:spPr/>
    </dgm:pt>
    <dgm:pt modelId="{7E694612-92E0-FC47-9492-C6BADAA738F7}" type="pres">
      <dgm:prSet presAssocID="{05C20411-7DAB-2744-BBD2-DAB2421FA7B1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838B3-2E0B-7743-8AE9-76FE701A58AE}" type="pres">
      <dgm:prSet presAssocID="{05C20411-7DAB-2744-BBD2-DAB2421FA7B1}" presName="textaccent1" presStyleCnt="0"/>
      <dgm:spPr/>
    </dgm:pt>
    <dgm:pt modelId="{755FE480-FC1A-1D42-8CF6-A2A0C15F8A71}" type="pres">
      <dgm:prSet presAssocID="{05C20411-7DAB-2744-BBD2-DAB2421FA7B1}" presName="accentRepeatNode" presStyleLbl="solidAlignAcc1" presStyleIdx="0" presStyleCnt="24"/>
      <dgm:spPr/>
    </dgm:pt>
    <dgm:pt modelId="{C00105E5-0D44-1549-92B1-B89A278C3955}" type="pres">
      <dgm:prSet presAssocID="{A32415B1-0351-0E45-92EA-48EEE7F2DD72}" presName="image1" presStyleCnt="0"/>
      <dgm:spPr/>
    </dgm:pt>
    <dgm:pt modelId="{0396F40E-53BF-A64A-828A-2BDE19AD8750}" type="pres">
      <dgm:prSet presAssocID="{A32415B1-0351-0E45-92EA-48EEE7F2DD72}" presName="imageRepeatNode" presStyleLbl="alignAcc1" presStyleIdx="0" presStyleCnt="12"/>
      <dgm:spPr/>
      <dgm:t>
        <a:bodyPr/>
        <a:lstStyle/>
        <a:p>
          <a:endParaRPr lang="zh-CN" altLang="en-US"/>
        </a:p>
      </dgm:t>
    </dgm:pt>
    <dgm:pt modelId="{0A8F874C-D5A4-0C4B-93B7-1272D64CCC24}" type="pres">
      <dgm:prSet presAssocID="{A32415B1-0351-0E45-92EA-48EEE7F2DD72}" presName="imageaccent1" presStyleCnt="0"/>
      <dgm:spPr/>
    </dgm:pt>
    <dgm:pt modelId="{8F3E46D0-A05B-5C44-B91F-894C3769271D}" type="pres">
      <dgm:prSet presAssocID="{A32415B1-0351-0E45-92EA-48EEE7F2DD72}" presName="accentRepeatNode" presStyleLbl="solidAlignAcc1" presStyleIdx="1" presStyleCnt="24"/>
      <dgm:spPr/>
    </dgm:pt>
    <dgm:pt modelId="{9E385F14-9427-4A42-B718-AB04F69F75FB}" type="pres">
      <dgm:prSet presAssocID="{0B3359A2-A484-9E4C-A721-DF814C4C9836}" presName="text2" presStyleCnt="0"/>
      <dgm:spPr/>
    </dgm:pt>
    <dgm:pt modelId="{189BE992-E8C9-5E46-8FE0-919330F4BC09}" type="pres">
      <dgm:prSet presAssocID="{0B3359A2-A484-9E4C-A721-DF814C4C9836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A4F209-5AA8-DE4F-B6C7-A7FDFBEEE084}" type="pres">
      <dgm:prSet presAssocID="{0B3359A2-A484-9E4C-A721-DF814C4C9836}" presName="textaccent2" presStyleCnt="0"/>
      <dgm:spPr/>
    </dgm:pt>
    <dgm:pt modelId="{08D90BD6-3C75-5849-8033-02014FD330C5}" type="pres">
      <dgm:prSet presAssocID="{0B3359A2-A484-9E4C-A721-DF814C4C9836}" presName="accentRepeatNode" presStyleLbl="solidAlignAcc1" presStyleIdx="2" presStyleCnt="24"/>
      <dgm:spPr/>
    </dgm:pt>
    <dgm:pt modelId="{2727EA36-EFE6-D04C-93B9-B4A7FEB092D6}" type="pres">
      <dgm:prSet presAssocID="{2DE7B73F-CE07-8144-8540-09E2861B72F0}" presName="image2" presStyleCnt="0"/>
      <dgm:spPr/>
    </dgm:pt>
    <dgm:pt modelId="{FAE21438-761E-AB4A-9ED1-B8CC124ABF95}" type="pres">
      <dgm:prSet presAssocID="{2DE7B73F-CE07-8144-8540-09E2861B72F0}" presName="imageRepeatNode" presStyleLbl="alignAcc1" presStyleIdx="1" presStyleCnt="12"/>
      <dgm:spPr/>
      <dgm:t>
        <a:bodyPr/>
        <a:lstStyle/>
        <a:p>
          <a:endParaRPr lang="zh-CN" altLang="en-US"/>
        </a:p>
      </dgm:t>
    </dgm:pt>
    <dgm:pt modelId="{E27AD35E-1A58-7E46-8732-D88B87A7D706}" type="pres">
      <dgm:prSet presAssocID="{2DE7B73F-CE07-8144-8540-09E2861B72F0}" presName="imageaccent2" presStyleCnt="0"/>
      <dgm:spPr/>
    </dgm:pt>
    <dgm:pt modelId="{3855E03E-43C1-A745-8EB4-583B42F23099}" type="pres">
      <dgm:prSet presAssocID="{2DE7B73F-CE07-8144-8540-09E2861B72F0}" presName="accentRepeatNode" presStyleLbl="solidAlignAcc1" presStyleIdx="3" presStyleCnt="24"/>
      <dgm:spPr/>
    </dgm:pt>
    <dgm:pt modelId="{C3B4F045-F3E9-F44D-97B6-99BA9B6D0C05}" type="pres">
      <dgm:prSet presAssocID="{A46DDE74-74AF-1D4A-A155-E447149E68BB}" presName="text3" presStyleCnt="0"/>
      <dgm:spPr/>
    </dgm:pt>
    <dgm:pt modelId="{18999946-832D-6C41-A19F-2E69353CCDEB}" type="pres">
      <dgm:prSet presAssocID="{A46DDE74-74AF-1D4A-A155-E447149E68BB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91157D-09E6-D44D-AED4-903A98B6B74C}" type="pres">
      <dgm:prSet presAssocID="{A46DDE74-74AF-1D4A-A155-E447149E68BB}" presName="textaccent3" presStyleCnt="0"/>
      <dgm:spPr/>
    </dgm:pt>
    <dgm:pt modelId="{22850D32-F8EC-DA4F-AB09-9F765517E81B}" type="pres">
      <dgm:prSet presAssocID="{A46DDE74-74AF-1D4A-A155-E447149E68BB}" presName="accentRepeatNode" presStyleLbl="solidAlignAcc1" presStyleIdx="4" presStyleCnt="24"/>
      <dgm:spPr/>
    </dgm:pt>
    <dgm:pt modelId="{8E206B7E-3A50-C047-9918-AB698D70238C}" type="pres">
      <dgm:prSet presAssocID="{220DC8A2-8157-9845-B015-C114CC33CD6E}" presName="image3" presStyleCnt="0"/>
      <dgm:spPr/>
    </dgm:pt>
    <dgm:pt modelId="{1DAF969C-306B-D24C-8E05-EEFB87C2111D}" type="pres">
      <dgm:prSet presAssocID="{220DC8A2-8157-9845-B015-C114CC33CD6E}" presName="imageRepeatNode" presStyleLbl="alignAcc1" presStyleIdx="2" presStyleCnt="12"/>
      <dgm:spPr/>
      <dgm:t>
        <a:bodyPr/>
        <a:lstStyle/>
        <a:p>
          <a:endParaRPr lang="zh-CN" altLang="en-US"/>
        </a:p>
      </dgm:t>
    </dgm:pt>
    <dgm:pt modelId="{1FBEF2F0-244B-4546-A27B-3A7B070C36A7}" type="pres">
      <dgm:prSet presAssocID="{220DC8A2-8157-9845-B015-C114CC33CD6E}" presName="imageaccent3" presStyleCnt="0"/>
      <dgm:spPr/>
    </dgm:pt>
    <dgm:pt modelId="{9CE77F09-C6CD-4D42-BCEF-264ABDE87D65}" type="pres">
      <dgm:prSet presAssocID="{220DC8A2-8157-9845-B015-C114CC33CD6E}" presName="accentRepeatNode" presStyleLbl="solidAlignAcc1" presStyleIdx="5" presStyleCnt="24"/>
      <dgm:spPr/>
    </dgm:pt>
    <dgm:pt modelId="{EEC1B251-B973-DC45-A5E2-1A60DCD42B9E}" type="pres">
      <dgm:prSet presAssocID="{9B08ED19-CC22-6847-BD18-9B4849110ECC}" presName="text4" presStyleCnt="0"/>
      <dgm:spPr/>
    </dgm:pt>
    <dgm:pt modelId="{64B138C7-7B4B-4D4B-9F05-21249A784233}" type="pres">
      <dgm:prSet presAssocID="{9B08ED19-CC22-6847-BD18-9B4849110ECC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AD27A6-A72A-0442-9338-D4A9AF965D2C}" type="pres">
      <dgm:prSet presAssocID="{9B08ED19-CC22-6847-BD18-9B4849110ECC}" presName="textaccent4" presStyleCnt="0"/>
      <dgm:spPr/>
    </dgm:pt>
    <dgm:pt modelId="{552C69F6-0A4F-024B-A5AA-09D56EA7E6FD}" type="pres">
      <dgm:prSet presAssocID="{9B08ED19-CC22-6847-BD18-9B4849110ECC}" presName="accentRepeatNode" presStyleLbl="solidAlignAcc1" presStyleIdx="6" presStyleCnt="24"/>
      <dgm:spPr/>
    </dgm:pt>
    <dgm:pt modelId="{84182046-A25C-4B47-BF49-A02F78A5747C}" type="pres">
      <dgm:prSet presAssocID="{FA871359-845C-6F44-B186-187208C76E6D}" presName="image4" presStyleCnt="0"/>
      <dgm:spPr/>
    </dgm:pt>
    <dgm:pt modelId="{A96F6756-EDDB-BE48-8FE6-8AA2365EA29D}" type="pres">
      <dgm:prSet presAssocID="{FA871359-845C-6F44-B186-187208C76E6D}" presName="imageRepeatNode" presStyleLbl="alignAcc1" presStyleIdx="3" presStyleCnt="12"/>
      <dgm:spPr/>
      <dgm:t>
        <a:bodyPr/>
        <a:lstStyle/>
        <a:p>
          <a:endParaRPr lang="zh-CN" altLang="en-US"/>
        </a:p>
      </dgm:t>
    </dgm:pt>
    <dgm:pt modelId="{4175C685-1BC5-A448-AC25-0453D63C9336}" type="pres">
      <dgm:prSet presAssocID="{FA871359-845C-6F44-B186-187208C76E6D}" presName="imageaccent4" presStyleCnt="0"/>
      <dgm:spPr/>
    </dgm:pt>
    <dgm:pt modelId="{54CF82E7-8ED6-2E4E-B8A9-C999AF00031B}" type="pres">
      <dgm:prSet presAssocID="{FA871359-845C-6F44-B186-187208C76E6D}" presName="accentRepeatNode" presStyleLbl="solidAlignAcc1" presStyleIdx="7" presStyleCnt="24"/>
      <dgm:spPr/>
    </dgm:pt>
    <dgm:pt modelId="{B2907D72-6C96-1147-A70F-04DF859E4AD0}" type="pres">
      <dgm:prSet presAssocID="{2E12A3BC-D8F8-1848-844D-94FD2478E12A}" presName="text5" presStyleCnt="0"/>
      <dgm:spPr/>
    </dgm:pt>
    <dgm:pt modelId="{EFF9B113-8D31-D647-B0BE-46CC1D4BE9D9}" type="pres">
      <dgm:prSet presAssocID="{2E12A3BC-D8F8-1848-844D-94FD2478E12A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463A1B-94FD-9F48-A1ED-17D6CB5ACAF6}" type="pres">
      <dgm:prSet presAssocID="{2E12A3BC-D8F8-1848-844D-94FD2478E12A}" presName="textaccent5" presStyleCnt="0"/>
      <dgm:spPr/>
    </dgm:pt>
    <dgm:pt modelId="{4DCE6453-9846-B347-8E48-00C7F0AD0B21}" type="pres">
      <dgm:prSet presAssocID="{2E12A3BC-D8F8-1848-844D-94FD2478E12A}" presName="accentRepeatNode" presStyleLbl="solidAlignAcc1" presStyleIdx="8" presStyleCnt="24"/>
      <dgm:spPr/>
    </dgm:pt>
    <dgm:pt modelId="{7668F9D6-62B2-FC4F-B28C-BC832A6B3842}" type="pres">
      <dgm:prSet presAssocID="{973AE409-1269-1F4E-B30F-7386AFF9A8EA}" presName="image5" presStyleCnt="0"/>
      <dgm:spPr/>
    </dgm:pt>
    <dgm:pt modelId="{CFE78A99-CA40-F242-AC6A-1FF5961450F1}" type="pres">
      <dgm:prSet presAssocID="{973AE409-1269-1F4E-B30F-7386AFF9A8EA}" presName="imageRepeatNode" presStyleLbl="alignAcc1" presStyleIdx="4" presStyleCnt="12"/>
      <dgm:spPr/>
      <dgm:t>
        <a:bodyPr/>
        <a:lstStyle/>
        <a:p>
          <a:endParaRPr lang="zh-CN" altLang="en-US"/>
        </a:p>
      </dgm:t>
    </dgm:pt>
    <dgm:pt modelId="{D19CC488-C77A-B740-A2EB-CA255521DC09}" type="pres">
      <dgm:prSet presAssocID="{973AE409-1269-1F4E-B30F-7386AFF9A8EA}" presName="imageaccent5" presStyleCnt="0"/>
      <dgm:spPr/>
    </dgm:pt>
    <dgm:pt modelId="{8D223A4E-280F-D841-BD6A-68A793258812}" type="pres">
      <dgm:prSet presAssocID="{973AE409-1269-1F4E-B30F-7386AFF9A8EA}" presName="accentRepeatNode" presStyleLbl="solidAlignAcc1" presStyleIdx="9" presStyleCnt="24"/>
      <dgm:spPr/>
    </dgm:pt>
    <dgm:pt modelId="{BC290BAF-EA83-C248-A4C1-5884F50F8338}" type="pres">
      <dgm:prSet presAssocID="{E937FBBB-3224-BA4E-939C-2D0184D94AAD}" presName="text6" presStyleCnt="0"/>
      <dgm:spPr/>
    </dgm:pt>
    <dgm:pt modelId="{00BB7ACC-F3D0-8D43-8705-E452BA2B8AB0}" type="pres">
      <dgm:prSet presAssocID="{E937FBBB-3224-BA4E-939C-2D0184D94AAD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A07C59-98FD-B24A-97F0-9BAA6C65ED01}" type="pres">
      <dgm:prSet presAssocID="{E937FBBB-3224-BA4E-939C-2D0184D94AAD}" presName="textaccent6" presStyleCnt="0"/>
      <dgm:spPr/>
    </dgm:pt>
    <dgm:pt modelId="{B391B8D3-8969-2A43-9A1E-2020CC57C103}" type="pres">
      <dgm:prSet presAssocID="{E937FBBB-3224-BA4E-939C-2D0184D94AAD}" presName="accentRepeatNode" presStyleLbl="solidAlignAcc1" presStyleIdx="10" presStyleCnt="24"/>
      <dgm:spPr/>
    </dgm:pt>
    <dgm:pt modelId="{08E4E1F2-8307-B644-AA09-0DAE7BA3B28A}" type="pres">
      <dgm:prSet presAssocID="{4E92A1C5-FDA5-6048-84CD-11AA946F1897}" presName="image6" presStyleCnt="0"/>
      <dgm:spPr/>
    </dgm:pt>
    <dgm:pt modelId="{6CE39375-BA07-3D46-B9C0-3292318A6EE5}" type="pres">
      <dgm:prSet presAssocID="{4E92A1C5-FDA5-6048-84CD-11AA946F1897}" presName="imageRepeatNode" presStyleLbl="alignAcc1" presStyleIdx="5" presStyleCnt="12"/>
      <dgm:spPr/>
      <dgm:t>
        <a:bodyPr/>
        <a:lstStyle/>
        <a:p>
          <a:endParaRPr lang="zh-CN" altLang="en-US"/>
        </a:p>
      </dgm:t>
    </dgm:pt>
    <dgm:pt modelId="{502304FE-E374-C14C-9D9B-CCFE25769BAB}" type="pres">
      <dgm:prSet presAssocID="{4E92A1C5-FDA5-6048-84CD-11AA946F1897}" presName="imageaccent6" presStyleCnt="0"/>
      <dgm:spPr/>
    </dgm:pt>
    <dgm:pt modelId="{DCE4EE2F-AE62-F244-8C7B-B163845BC74E}" type="pres">
      <dgm:prSet presAssocID="{4E92A1C5-FDA5-6048-84CD-11AA946F1897}" presName="accentRepeatNode" presStyleLbl="solidAlignAcc1" presStyleIdx="11" presStyleCnt="24"/>
      <dgm:spPr/>
    </dgm:pt>
    <dgm:pt modelId="{BA129686-45C2-2549-97F3-0F1500ACA1D8}" type="pres">
      <dgm:prSet presAssocID="{5EBF88C8-93D9-374A-876A-322998AF25FD}" presName="text7" presStyleCnt="0"/>
      <dgm:spPr/>
    </dgm:pt>
    <dgm:pt modelId="{08D5DEF0-0E7A-5049-B217-D71F90230E8D}" type="pres">
      <dgm:prSet presAssocID="{5EBF88C8-93D9-374A-876A-322998AF25FD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FD25A1-FFBC-D64D-B308-4C1708FCDC2F}" type="pres">
      <dgm:prSet presAssocID="{5EBF88C8-93D9-374A-876A-322998AF25FD}" presName="textaccent7" presStyleCnt="0"/>
      <dgm:spPr/>
    </dgm:pt>
    <dgm:pt modelId="{E73CEE53-6DE9-CF4E-A9FA-7D66B56015A7}" type="pres">
      <dgm:prSet presAssocID="{5EBF88C8-93D9-374A-876A-322998AF25FD}" presName="accentRepeatNode" presStyleLbl="solidAlignAcc1" presStyleIdx="12" presStyleCnt="24"/>
      <dgm:spPr/>
    </dgm:pt>
    <dgm:pt modelId="{3B6FFD86-7EC3-6D45-95BA-CD3B4F7DAF81}" type="pres">
      <dgm:prSet presAssocID="{F1D34124-8ADE-5349-B2BE-692D9488A244}" presName="image7" presStyleCnt="0"/>
      <dgm:spPr/>
    </dgm:pt>
    <dgm:pt modelId="{FF927239-30C2-3448-B9CA-31707310D420}" type="pres">
      <dgm:prSet presAssocID="{F1D34124-8ADE-5349-B2BE-692D9488A244}" presName="imageRepeatNode" presStyleLbl="alignAcc1" presStyleIdx="6" presStyleCnt="12"/>
      <dgm:spPr/>
      <dgm:t>
        <a:bodyPr/>
        <a:lstStyle/>
        <a:p>
          <a:endParaRPr lang="zh-CN" altLang="en-US"/>
        </a:p>
      </dgm:t>
    </dgm:pt>
    <dgm:pt modelId="{40672CA9-2030-8643-85B0-1A123704551F}" type="pres">
      <dgm:prSet presAssocID="{F1D34124-8ADE-5349-B2BE-692D9488A244}" presName="imageaccent7" presStyleCnt="0"/>
      <dgm:spPr/>
    </dgm:pt>
    <dgm:pt modelId="{F9DFF4BF-6793-4340-AFDB-671B60F3699A}" type="pres">
      <dgm:prSet presAssocID="{F1D34124-8ADE-5349-B2BE-692D9488A244}" presName="accentRepeatNode" presStyleLbl="solidAlignAcc1" presStyleIdx="13" presStyleCnt="24"/>
      <dgm:spPr/>
    </dgm:pt>
    <dgm:pt modelId="{6F4AAC55-1955-054E-A7C8-CFDFF13C5964}" type="pres">
      <dgm:prSet presAssocID="{19055413-34D8-5644-9130-5E54D729F2DD}" presName="text8" presStyleCnt="0"/>
      <dgm:spPr/>
    </dgm:pt>
    <dgm:pt modelId="{E88B7C37-631D-AA4B-8583-974BB7537ED8}" type="pres">
      <dgm:prSet presAssocID="{19055413-34D8-5644-9130-5E54D729F2DD}" presName="textRepeatNode" presStyleLbl="alignNode1" presStyleIdx="7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D6BD78-A04B-714E-9CA5-F6A87565F8A0}" type="pres">
      <dgm:prSet presAssocID="{19055413-34D8-5644-9130-5E54D729F2DD}" presName="textaccent8" presStyleCnt="0"/>
      <dgm:spPr/>
    </dgm:pt>
    <dgm:pt modelId="{A25B4246-12AA-8D48-98D9-2B32699AFD72}" type="pres">
      <dgm:prSet presAssocID="{19055413-34D8-5644-9130-5E54D729F2DD}" presName="accentRepeatNode" presStyleLbl="solidAlignAcc1" presStyleIdx="14" presStyleCnt="24"/>
      <dgm:spPr/>
    </dgm:pt>
    <dgm:pt modelId="{20D9CBE3-A326-4A46-8260-039047D737A7}" type="pres">
      <dgm:prSet presAssocID="{342DF578-2F12-7244-BAF0-68E4EE56C7DD}" presName="image8" presStyleCnt="0"/>
      <dgm:spPr/>
    </dgm:pt>
    <dgm:pt modelId="{70F00792-0A06-704A-8F3D-8B0EC9F8E6DC}" type="pres">
      <dgm:prSet presAssocID="{342DF578-2F12-7244-BAF0-68E4EE56C7DD}" presName="imageRepeatNode" presStyleLbl="alignAcc1" presStyleIdx="7" presStyleCnt="12"/>
      <dgm:spPr/>
      <dgm:t>
        <a:bodyPr/>
        <a:lstStyle/>
        <a:p>
          <a:endParaRPr lang="zh-CN" altLang="en-US"/>
        </a:p>
      </dgm:t>
    </dgm:pt>
    <dgm:pt modelId="{378B7D6C-3E3F-F748-9AC0-5D2BED64D969}" type="pres">
      <dgm:prSet presAssocID="{342DF578-2F12-7244-BAF0-68E4EE56C7DD}" presName="imageaccent8" presStyleCnt="0"/>
      <dgm:spPr/>
    </dgm:pt>
    <dgm:pt modelId="{6B6BF7CA-B7FD-824C-9CDD-7969233EA536}" type="pres">
      <dgm:prSet presAssocID="{342DF578-2F12-7244-BAF0-68E4EE56C7DD}" presName="accentRepeatNode" presStyleLbl="solidAlignAcc1" presStyleIdx="15" presStyleCnt="24"/>
      <dgm:spPr/>
    </dgm:pt>
    <dgm:pt modelId="{0FC43C05-C6D5-9248-8AB0-B4A8F3BDA616}" type="pres">
      <dgm:prSet presAssocID="{A3349BD8-F1F3-F944-A043-DB0FA6BF904C}" presName="text9" presStyleCnt="0"/>
      <dgm:spPr/>
    </dgm:pt>
    <dgm:pt modelId="{D233D520-8712-844D-B123-517FA9114A86}" type="pres">
      <dgm:prSet presAssocID="{A3349BD8-F1F3-F944-A043-DB0FA6BF904C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2CB3E3-C423-4546-974C-EA4E0733F58E}" type="pres">
      <dgm:prSet presAssocID="{A3349BD8-F1F3-F944-A043-DB0FA6BF904C}" presName="textaccent9" presStyleCnt="0"/>
      <dgm:spPr/>
    </dgm:pt>
    <dgm:pt modelId="{8EC8229F-A195-F348-80D6-0E5965BD560D}" type="pres">
      <dgm:prSet presAssocID="{A3349BD8-F1F3-F944-A043-DB0FA6BF904C}" presName="accentRepeatNode" presStyleLbl="solidAlignAcc1" presStyleIdx="16" presStyleCnt="24"/>
      <dgm:spPr/>
    </dgm:pt>
    <dgm:pt modelId="{B0CB979C-DA67-FC4F-B737-ACC1A7CBD94E}" type="pres">
      <dgm:prSet presAssocID="{B2B55FF2-BB54-264C-A352-633AE6347D6D}" presName="image9" presStyleCnt="0"/>
      <dgm:spPr/>
    </dgm:pt>
    <dgm:pt modelId="{0B48090C-2964-0C4B-9C81-78E59612D8E2}" type="pres">
      <dgm:prSet presAssocID="{B2B55FF2-BB54-264C-A352-633AE6347D6D}" presName="imageRepeatNode" presStyleLbl="alignAcc1" presStyleIdx="8" presStyleCnt="12"/>
      <dgm:spPr/>
      <dgm:t>
        <a:bodyPr/>
        <a:lstStyle/>
        <a:p>
          <a:endParaRPr lang="zh-CN" altLang="en-US"/>
        </a:p>
      </dgm:t>
    </dgm:pt>
    <dgm:pt modelId="{8E2387ED-8A27-B946-B7A3-7EA4B640E232}" type="pres">
      <dgm:prSet presAssocID="{B2B55FF2-BB54-264C-A352-633AE6347D6D}" presName="imageaccent9" presStyleCnt="0"/>
      <dgm:spPr/>
    </dgm:pt>
    <dgm:pt modelId="{82FB2EED-F165-0649-9FBA-77A44984C550}" type="pres">
      <dgm:prSet presAssocID="{B2B55FF2-BB54-264C-A352-633AE6347D6D}" presName="accentRepeatNode" presStyleLbl="solidAlignAcc1" presStyleIdx="17" presStyleCnt="24"/>
      <dgm:spPr/>
    </dgm:pt>
    <dgm:pt modelId="{9C5E343B-7F3B-5143-97E8-521930651624}" type="pres">
      <dgm:prSet presAssocID="{ABBB93E2-9263-4947-B013-1DDC9DF16281}" presName="text10" presStyleCnt="0"/>
      <dgm:spPr/>
    </dgm:pt>
    <dgm:pt modelId="{91B56077-E995-8848-8633-0E628A2E154A}" type="pres">
      <dgm:prSet presAssocID="{ABBB93E2-9263-4947-B013-1DDC9DF16281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DD263F-629E-7945-985A-8E39F3BEA038}" type="pres">
      <dgm:prSet presAssocID="{ABBB93E2-9263-4947-B013-1DDC9DF16281}" presName="textaccent10" presStyleCnt="0"/>
      <dgm:spPr/>
    </dgm:pt>
    <dgm:pt modelId="{1FF75A10-B8CB-0044-8BDB-C904A2A00915}" type="pres">
      <dgm:prSet presAssocID="{ABBB93E2-9263-4947-B013-1DDC9DF16281}" presName="accentRepeatNode" presStyleLbl="solidAlignAcc1" presStyleIdx="18" presStyleCnt="24"/>
      <dgm:spPr/>
    </dgm:pt>
    <dgm:pt modelId="{6E033507-FE54-D54D-90BB-956953F07189}" type="pres">
      <dgm:prSet presAssocID="{F670E2B5-C392-9B4F-885A-49D21A6D64F9}" presName="image10" presStyleCnt="0"/>
      <dgm:spPr/>
    </dgm:pt>
    <dgm:pt modelId="{338A5A03-596B-3546-93AB-DAB6C2DA29DF}" type="pres">
      <dgm:prSet presAssocID="{F670E2B5-C392-9B4F-885A-49D21A6D64F9}" presName="imageRepeatNode" presStyleLbl="alignAcc1" presStyleIdx="9" presStyleCnt="12"/>
      <dgm:spPr/>
      <dgm:t>
        <a:bodyPr/>
        <a:lstStyle/>
        <a:p>
          <a:endParaRPr lang="zh-CN" altLang="en-US"/>
        </a:p>
      </dgm:t>
    </dgm:pt>
    <dgm:pt modelId="{691F9DBB-93BA-0444-BC28-DF9E676580A5}" type="pres">
      <dgm:prSet presAssocID="{F670E2B5-C392-9B4F-885A-49D21A6D64F9}" presName="imageaccent10" presStyleCnt="0"/>
      <dgm:spPr/>
    </dgm:pt>
    <dgm:pt modelId="{DFDEF0D0-56D1-F944-A10C-C9C7ED3CCE49}" type="pres">
      <dgm:prSet presAssocID="{F670E2B5-C392-9B4F-885A-49D21A6D64F9}" presName="accentRepeatNode" presStyleLbl="solidAlignAcc1" presStyleIdx="19" presStyleCnt="24"/>
      <dgm:spPr/>
    </dgm:pt>
    <dgm:pt modelId="{C77672E3-B832-DA43-975F-3B9AD9DEE11E}" type="pres">
      <dgm:prSet presAssocID="{200025C6-AF32-1947-832D-96B60D09A2D3}" presName="text11" presStyleCnt="0"/>
      <dgm:spPr/>
    </dgm:pt>
    <dgm:pt modelId="{72F419F9-9454-ED45-8B07-7D57FEA718F7}" type="pres">
      <dgm:prSet presAssocID="{200025C6-AF32-1947-832D-96B60D09A2D3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573957-EC47-0C4F-B019-4B731CC97688}" type="pres">
      <dgm:prSet presAssocID="{200025C6-AF32-1947-832D-96B60D09A2D3}" presName="textaccent11" presStyleCnt="0"/>
      <dgm:spPr/>
    </dgm:pt>
    <dgm:pt modelId="{21730302-878B-B942-B73F-C4B1159C7681}" type="pres">
      <dgm:prSet presAssocID="{200025C6-AF32-1947-832D-96B60D09A2D3}" presName="accentRepeatNode" presStyleLbl="solidAlignAcc1" presStyleIdx="20" presStyleCnt="24"/>
      <dgm:spPr/>
    </dgm:pt>
    <dgm:pt modelId="{CD7CE2F1-BB4E-8D4E-A205-B2B39277594B}" type="pres">
      <dgm:prSet presAssocID="{0B77C917-EFEC-1143-8F7D-EEFE7275C929}" presName="image11" presStyleCnt="0"/>
      <dgm:spPr/>
    </dgm:pt>
    <dgm:pt modelId="{59B72DFC-3571-384B-AF86-28E426CAC2D3}" type="pres">
      <dgm:prSet presAssocID="{0B77C917-EFEC-1143-8F7D-EEFE7275C929}" presName="imageRepeatNode" presStyleLbl="alignAcc1" presStyleIdx="10" presStyleCnt="12"/>
      <dgm:spPr/>
      <dgm:t>
        <a:bodyPr/>
        <a:lstStyle/>
        <a:p>
          <a:endParaRPr lang="zh-CN" altLang="en-US"/>
        </a:p>
      </dgm:t>
    </dgm:pt>
    <dgm:pt modelId="{8DDA3114-E10B-3A43-8283-0400D6EEAB58}" type="pres">
      <dgm:prSet presAssocID="{0B77C917-EFEC-1143-8F7D-EEFE7275C929}" presName="imageaccent11" presStyleCnt="0"/>
      <dgm:spPr/>
    </dgm:pt>
    <dgm:pt modelId="{5BAF56D4-6525-1E49-86C2-4359D28416DC}" type="pres">
      <dgm:prSet presAssocID="{0B77C917-EFEC-1143-8F7D-EEFE7275C929}" presName="accentRepeatNode" presStyleLbl="solidAlignAcc1" presStyleIdx="21" presStyleCnt="24"/>
      <dgm:spPr/>
    </dgm:pt>
    <dgm:pt modelId="{2FF720DE-42D9-8E46-A236-1CF7CEF7333F}" type="pres">
      <dgm:prSet presAssocID="{FA07065D-F638-EB48-815F-32796569CFA2}" presName="text12" presStyleCnt="0"/>
      <dgm:spPr/>
    </dgm:pt>
    <dgm:pt modelId="{112EAF25-3503-C84B-9761-304295540DDC}" type="pres">
      <dgm:prSet presAssocID="{FA07065D-F638-EB48-815F-32796569CFA2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284873-333D-E743-8890-C5660C1DA94D}" type="pres">
      <dgm:prSet presAssocID="{FA07065D-F638-EB48-815F-32796569CFA2}" presName="textaccent12" presStyleCnt="0"/>
      <dgm:spPr/>
    </dgm:pt>
    <dgm:pt modelId="{7FCC8B5A-85A3-BD4C-BA2F-353B8E02CFF4}" type="pres">
      <dgm:prSet presAssocID="{FA07065D-F638-EB48-815F-32796569CFA2}" presName="accentRepeatNode" presStyleLbl="solidAlignAcc1" presStyleIdx="22" presStyleCnt="24"/>
      <dgm:spPr/>
    </dgm:pt>
    <dgm:pt modelId="{2C022A52-ABA1-2E45-99B2-F8A36E98117E}" type="pres">
      <dgm:prSet presAssocID="{35C37FBA-3258-B248-9538-EB624C919279}" presName="image12" presStyleCnt="0"/>
      <dgm:spPr/>
    </dgm:pt>
    <dgm:pt modelId="{40DC0F3D-C499-D747-8297-921643AFD8A0}" type="pres">
      <dgm:prSet presAssocID="{35C37FBA-3258-B248-9538-EB624C919279}" presName="imageRepeatNode" presStyleLbl="alignAcc1" presStyleIdx="11" presStyleCnt="12"/>
      <dgm:spPr/>
      <dgm:t>
        <a:bodyPr/>
        <a:lstStyle/>
        <a:p>
          <a:endParaRPr lang="zh-CN" altLang="en-US"/>
        </a:p>
      </dgm:t>
    </dgm:pt>
    <dgm:pt modelId="{4B401C8A-B580-3F40-A04B-CDC978F73E23}" type="pres">
      <dgm:prSet presAssocID="{35C37FBA-3258-B248-9538-EB624C919279}" presName="imageaccent12" presStyleCnt="0"/>
      <dgm:spPr/>
    </dgm:pt>
    <dgm:pt modelId="{24FBA028-A1BD-5945-91C5-A7C22D526CF6}" type="pres">
      <dgm:prSet presAssocID="{35C37FBA-3258-B248-9538-EB624C919279}" presName="accentRepeatNode" presStyleLbl="solidAlignAcc1" presStyleIdx="23" presStyleCnt="24"/>
      <dgm:spPr/>
    </dgm:pt>
  </dgm:ptLst>
  <dgm:cxnLst>
    <dgm:cxn modelId="{D35ECB17-C879-4946-99BC-36A352E52D4D}" srcId="{92EAFAC3-FF35-5249-9119-E12E67E5E11C}" destId="{A46DDE74-74AF-1D4A-A155-E447149E68BB}" srcOrd="2" destOrd="0" parTransId="{B4987CC6-25B1-A746-B8D4-749093707AFD}" sibTransId="{220DC8A2-8157-9845-B015-C114CC33CD6E}"/>
    <dgm:cxn modelId="{917A6CFB-5918-4048-9DE8-7E9AB0B4E09A}" type="presOf" srcId="{220DC8A2-8157-9845-B015-C114CC33CD6E}" destId="{1DAF969C-306B-D24C-8E05-EEFB87C2111D}" srcOrd="0" destOrd="0" presId="urn:microsoft.com/office/officeart/2008/layout/HexagonCluster"/>
    <dgm:cxn modelId="{D5C41018-E0E9-604F-A1FE-6450106A8828}" srcId="{92EAFAC3-FF35-5249-9119-E12E67E5E11C}" destId="{05C20411-7DAB-2744-BBD2-DAB2421FA7B1}" srcOrd="0" destOrd="0" parTransId="{A8EEAD2E-D44D-3E4C-BBBF-BD4D2AE277EE}" sibTransId="{A32415B1-0351-0E45-92EA-48EEE7F2DD72}"/>
    <dgm:cxn modelId="{D0D82818-FE43-524E-A392-17170F1C996F}" type="presOf" srcId="{4E92A1C5-FDA5-6048-84CD-11AA946F1897}" destId="{6CE39375-BA07-3D46-B9C0-3292318A6EE5}" srcOrd="0" destOrd="0" presId="urn:microsoft.com/office/officeart/2008/layout/HexagonCluster"/>
    <dgm:cxn modelId="{A754147F-40B0-F448-981F-A3B86C99F4F6}" type="presOf" srcId="{2DE7B73F-CE07-8144-8540-09E2861B72F0}" destId="{FAE21438-761E-AB4A-9ED1-B8CC124ABF95}" srcOrd="0" destOrd="0" presId="urn:microsoft.com/office/officeart/2008/layout/HexagonCluster"/>
    <dgm:cxn modelId="{8D5739BB-C19B-A549-A9E8-C39BA7D8D046}" type="presOf" srcId="{A3349BD8-F1F3-F944-A043-DB0FA6BF904C}" destId="{D233D520-8712-844D-B123-517FA9114A86}" srcOrd="0" destOrd="0" presId="urn:microsoft.com/office/officeart/2008/layout/HexagonCluster"/>
    <dgm:cxn modelId="{19B881B9-1E75-084C-A07B-66F90D1C0ACB}" type="presOf" srcId="{0B77C917-EFEC-1143-8F7D-EEFE7275C929}" destId="{59B72DFC-3571-384B-AF86-28E426CAC2D3}" srcOrd="0" destOrd="0" presId="urn:microsoft.com/office/officeart/2008/layout/HexagonCluster"/>
    <dgm:cxn modelId="{D4DBA56D-1EED-6244-B026-FB81D52F5158}" srcId="{92EAFAC3-FF35-5249-9119-E12E67E5E11C}" destId="{ABBB93E2-9263-4947-B013-1DDC9DF16281}" srcOrd="9" destOrd="0" parTransId="{9B4C9EC7-883D-0E41-8A64-6BA2A35D228C}" sibTransId="{F670E2B5-C392-9B4F-885A-49D21A6D64F9}"/>
    <dgm:cxn modelId="{98B37642-CCE7-F842-8E4A-2FAF31540446}" type="presOf" srcId="{342DF578-2F12-7244-BAF0-68E4EE56C7DD}" destId="{70F00792-0A06-704A-8F3D-8B0EC9F8E6DC}" srcOrd="0" destOrd="0" presId="urn:microsoft.com/office/officeart/2008/layout/HexagonCluster"/>
    <dgm:cxn modelId="{24A64CAD-A08C-324A-8149-4FEC70A3152D}" srcId="{92EAFAC3-FF35-5249-9119-E12E67E5E11C}" destId="{E937FBBB-3224-BA4E-939C-2D0184D94AAD}" srcOrd="5" destOrd="0" parTransId="{A61CD3F1-A6B8-6648-A1A1-774F399DCC8E}" sibTransId="{4E92A1C5-FDA5-6048-84CD-11AA946F1897}"/>
    <dgm:cxn modelId="{D2EAFA28-3984-8343-8737-EEE6B5FCDD54}" srcId="{92EAFAC3-FF35-5249-9119-E12E67E5E11C}" destId="{244C5603-4524-054A-93F9-C11C2C285BE9}" srcOrd="12" destOrd="0" parTransId="{B211DBBE-2B2B-D24E-A90B-ED5E873C62C8}" sibTransId="{7DDC2BD1-4BF1-8A44-BFA8-5D6AE99599D4}"/>
    <dgm:cxn modelId="{64226EBC-E01B-0745-8A62-1D8C656F368C}" type="presOf" srcId="{35C37FBA-3258-B248-9538-EB624C919279}" destId="{40DC0F3D-C499-D747-8297-921643AFD8A0}" srcOrd="0" destOrd="0" presId="urn:microsoft.com/office/officeart/2008/layout/HexagonCluster"/>
    <dgm:cxn modelId="{47063AA9-246F-F34A-AEEF-ADC181AF1B0C}" type="presOf" srcId="{2E12A3BC-D8F8-1848-844D-94FD2478E12A}" destId="{EFF9B113-8D31-D647-B0BE-46CC1D4BE9D9}" srcOrd="0" destOrd="0" presId="urn:microsoft.com/office/officeart/2008/layout/HexagonCluster"/>
    <dgm:cxn modelId="{56DDAC1B-DE0E-D64F-B51B-7F10D6E75D00}" srcId="{92EAFAC3-FF35-5249-9119-E12E67E5E11C}" destId="{5EBF88C8-93D9-374A-876A-322998AF25FD}" srcOrd="6" destOrd="0" parTransId="{C92A6D90-467A-6040-A5E8-E5BCAC6E4F51}" sibTransId="{F1D34124-8ADE-5349-B2BE-692D9488A244}"/>
    <dgm:cxn modelId="{320F4145-2CCD-7E42-9218-B3B39443A91C}" type="presOf" srcId="{9B08ED19-CC22-6847-BD18-9B4849110ECC}" destId="{64B138C7-7B4B-4D4B-9F05-21249A784233}" srcOrd="0" destOrd="0" presId="urn:microsoft.com/office/officeart/2008/layout/HexagonCluster"/>
    <dgm:cxn modelId="{DCB535B3-7D60-6442-B6CC-CE79282D0A04}" type="presOf" srcId="{200025C6-AF32-1947-832D-96B60D09A2D3}" destId="{72F419F9-9454-ED45-8B07-7D57FEA718F7}" srcOrd="0" destOrd="0" presId="urn:microsoft.com/office/officeart/2008/layout/HexagonCluster"/>
    <dgm:cxn modelId="{88098694-C10A-8E43-A96C-29135AB6C676}" type="presOf" srcId="{0B3359A2-A484-9E4C-A721-DF814C4C9836}" destId="{189BE992-E8C9-5E46-8FE0-919330F4BC09}" srcOrd="0" destOrd="0" presId="urn:microsoft.com/office/officeart/2008/layout/HexagonCluster"/>
    <dgm:cxn modelId="{BA883CB8-71AD-2246-B33D-4C3FFC44FA10}" srcId="{92EAFAC3-FF35-5249-9119-E12E67E5E11C}" destId="{200025C6-AF32-1947-832D-96B60D09A2D3}" srcOrd="10" destOrd="0" parTransId="{30A0C5EE-8024-7B4A-8E9D-54D259F2A3EE}" sibTransId="{0B77C917-EFEC-1143-8F7D-EEFE7275C929}"/>
    <dgm:cxn modelId="{F4EF56A9-4912-1843-A050-CCA5BAE3C70A}" type="presOf" srcId="{F1D34124-8ADE-5349-B2BE-692D9488A244}" destId="{FF927239-30C2-3448-B9CA-31707310D420}" srcOrd="0" destOrd="0" presId="urn:microsoft.com/office/officeart/2008/layout/HexagonCluster"/>
    <dgm:cxn modelId="{052BB214-885E-F747-A657-713913858B36}" type="presOf" srcId="{973AE409-1269-1F4E-B30F-7386AFF9A8EA}" destId="{CFE78A99-CA40-F242-AC6A-1FF5961450F1}" srcOrd="0" destOrd="0" presId="urn:microsoft.com/office/officeart/2008/layout/HexagonCluster"/>
    <dgm:cxn modelId="{9C4A89BA-7709-9847-9821-2CA038B88256}" srcId="{92EAFAC3-FF35-5249-9119-E12E67E5E11C}" destId="{2E12A3BC-D8F8-1848-844D-94FD2478E12A}" srcOrd="4" destOrd="0" parTransId="{810E9DD6-9C38-6447-A537-E6310427E621}" sibTransId="{973AE409-1269-1F4E-B30F-7386AFF9A8EA}"/>
    <dgm:cxn modelId="{67A166AD-7F16-AE4A-82EB-74E07ED7913F}" type="presOf" srcId="{A32415B1-0351-0E45-92EA-48EEE7F2DD72}" destId="{0396F40E-53BF-A64A-828A-2BDE19AD8750}" srcOrd="0" destOrd="0" presId="urn:microsoft.com/office/officeart/2008/layout/HexagonCluster"/>
    <dgm:cxn modelId="{F1CC2B6F-F4AE-8C48-8F5C-8B61DBD5CAA0}" srcId="{92EAFAC3-FF35-5249-9119-E12E67E5E11C}" destId="{19055413-34D8-5644-9130-5E54D729F2DD}" srcOrd="7" destOrd="0" parTransId="{8977FF27-777D-534A-A68A-A40A50AFC4E0}" sibTransId="{342DF578-2F12-7244-BAF0-68E4EE56C7DD}"/>
    <dgm:cxn modelId="{B90E7443-F205-974A-8046-09E981918CA4}" srcId="{92EAFAC3-FF35-5249-9119-E12E67E5E11C}" destId="{9B08ED19-CC22-6847-BD18-9B4849110ECC}" srcOrd="3" destOrd="0" parTransId="{EE28D998-C190-384B-80DC-9ADA9EBD9AFE}" sibTransId="{FA871359-845C-6F44-B186-187208C76E6D}"/>
    <dgm:cxn modelId="{D65BB0D0-3234-AB43-A93C-200E608707A4}" type="presOf" srcId="{92EAFAC3-FF35-5249-9119-E12E67E5E11C}" destId="{50D437B8-9425-2943-8205-9CFA5818CDC7}" srcOrd="0" destOrd="0" presId="urn:microsoft.com/office/officeart/2008/layout/HexagonCluster"/>
    <dgm:cxn modelId="{AEE42160-7792-FC44-AB68-395534837993}" srcId="{92EAFAC3-FF35-5249-9119-E12E67E5E11C}" destId="{A3349BD8-F1F3-F944-A043-DB0FA6BF904C}" srcOrd="8" destOrd="0" parTransId="{0CB039AB-CF01-A94E-8048-5205A7DAA4AB}" sibTransId="{B2B55FF2-BB54-264C-A352-633AE6347D6D}"/>
    <dgm:cxn modelId="{72292B5E-2639-0946-9EF0-568C24BF3AD8}" type="presOf" srcId="{ABBB93E2-9263-4947-B013-1DDC9DF16281}" destId="{91B56077-E995-8848-8633-0E628A2E154A}" srcOrd="0" destOrd="0" presId="urn:microsoft.com/office/officeart/2008/layout/HexagonCluster"/>
    <dgm:cxn modelId="{83F615F0-0E35-0941-8BF2-82303983A530}" type="presOf" srcId="{B2B55FF2-BB54-264C-A352-633AE6347D6D}" destId="{0B48090C-2964-0C4B-9C81-78E59612D8E2}" srcOrd="0" destOrd="0" presId="urn:microsoft.com/office/officeart/2008/layout/HexagonCluster"/>
    <dgm:cxn modelId="{E4B743EC-E598-8240-AD59-3818893EEAC2}" srcId="{92EAFAC3-FF35-5249-9119-E12E67E5E11C}" destId="{FA07065D-F638-EB48-815F-32796569CFA2}" srcOrd="11" destOrd="0" parTransId="{477040B1-06BC-6A41-99F9-E8B566D5FED3}" sibTransId="{35C37FBA-3258-B248-9538-EB624C919279}"/>
    <dgm:cxn modelId="{112B79C9-2BAF-FE41-AAA2-6FA6491F3A59}" srcId="{92EAFAC3-FF35-5249-9119-E12E67E5E11C}" destId="{0B3359A2-A484-9E4C-A721-DF814C4C9836}" srcOrd="1" destOrd="0" parTransId="{4072A9EB-DBE1-ED47-B460-ADF8855BF54D}" sibTransId="{2DE7B73F-CE07-8144-8540-09E2861B72F0}"/>
    <dgm:cxn modelId="{FAF93DC4-C093-2C43-BB8E-4F4C0C39D46C}" type="presOf" srcId="{19055413-34D8-5644-9130-5E54D729F2DD}" destId="{E88B7C37-631D-AA4B-8583-974BB7537ED8}" srcOrd="0" destOrd="0" presId="urn:microsoft.com/office/officeart/2008/layout/HexagonCluster"/>
    <dgm:cxn modelId="{4D214193-E8E9-454B-BD97-E08B79833DD4}" type="presOf" srcId="{05C20411-7DAB-2744-BBD2-DAB2421FA7B1}" destId="{7E694612-92E0-FC47-9492-C6BADAA738F7}" srcOrd="0" destOrd="0" presId="urn:microsoft.com/office/officeart/2008/layout/HexagonCluster"/>
    <dgm:cxn modelId="{C846485D-02D7-1C40-A83B-2859980D2835}" type="presOf" srcId="{F670E2B5-C392-9B4F-885A-49D21A6D64F9}" destId="{338A5A03-596B-3546-93AB-DAB6C2DA29DF}" srcOrd="0" destOrd="0" presId="urn:microsoft.com/office/officeart/2008/layout/HexagonCluster"/>
    <dgm:cxn modelId="{817A08B9-C188-5745-ACF3-D23F530CF295}" type="presOf" srcId="{FA871359-845C-6F44-B186-187208C76E6D}" destId="{A96F6756-EDDB-BE48-8FE6-8AA2365EA29D}" srcOrd="0" destOrd="0" presId="urn:microsoft.com/office/officeart/2008/layout/HexagonCluster"/>
    <dgm:cxn modelId="{7B43E308-9B80-FA4A-A112-E2CA4BDB77E0}" type="presOf" srcId="{5EBF88C8-93D9-374A-876A-322998AF25FD}" destId="{08D5DEF0-0E7A-5049-B217-D71F90230E8D}" srcOrd="0" destOrd="0" presId="urn:microsoft.com/office/officeart/2008/layout/HexagonCluster"/>
    <dgm:cxn modelId="{01F13D8A-ABCA-604A-A366-45CA602081FF}" type="presOf" srcId="{E937FBBB-3224-BA4E-939C-2D0184D94AAD}" destId="{00BB7ACC-F3D0-8D43-8705-E452BA2B8AB0}" srcOrd="0" destOrd="0" presId="urn:microsoft.com/office/officeart/2008/layout/HexagonCluster"/>
    <dgm:cxn modelId="{61D1CA77-4646-B14C-8352-5AAC407074D1}" type="presOf" srcId="{FA07065D-F638-EB48-815F-32796569CFA2}" destId="{112EAF25-3503-C84B-9761-304295540DDC}" srcOrd="0" destOrd="0" presId="urn:microsoft.com/office/officeart/2008/layout/HexagonCluster"/>
    <dgm:cxn modelId="{E693D3DA-A313-5E41-B3D9-8EE92A78C752}" type="presOf" srcId="{A46DDE74-74AF-1D4A-A155-E447149E68BB}" destId="{18999946-832D-6C41-A19F-2E69353CCDEB}" srcOrd="0" destOrd="0" presId="urn:microsoft.com/office/officeart/2008/layout/HexagonCluster"/>
    <dgm:cxn modelId="{7BCA6DAD-771B-BB45-895F-55E06B11D86B}" type="presParOf" srcId="{50D437B8-9425-2943-8205-9CFA5818CDC7}" destId="{D07AE8EC-FF97-3847-A44D-B2F7B37A03E6}" srcOrd="0" destOrd="0" presId="urn:microsoft.com/office/officeart/2008/layout/HexagonCluster"/>
    <dgm:cxn modelId="{567C677B-C3D4-CE4D-8FCF-C864E6474007}" type="presParOf" srcId="{D07AE8EC-FF97-3847-A44D-B2F7B37A03E6}" destId="{7E694612-92E0-FC47-9492-C6BADAA738F7}" srcOrd="0" destOrd="0" presId="urn:microsoft.com/office/officeart/2008/layout/HexagonCluster"/>
    <dgm:cxn modelId="{5748A000-92FF-5740-8F85-2BE8BF916793}" type="presParOf" srcId="{50D437B8-9425-2943-8205-9CFA5818CDC7}" destId="{6D1838B3-2E0B-7743-8AE9-76FE701A58AE}" srcOrd="1" destOrd="0" presId="urn:microsoft.com/office/officeart/2008/layout/HexagonCluster"/>
    <dgm:cxn modelId="{73D7D93D-E9D9-3340-BD8E-96E46257C40F}" type="presParOf" srcId="{6D1838B3-2E0B-7743-8AE9-76FE701A58AE}" destId="{755FE480-FC1A-1D42-8CF6-A2A0C15F8A71}" srcOrd="0" destOrd="0" presId="urn:microsoft.com/office/officeart/2008/layout/HexagonCluster"/>
    <dgm:cxn modelId="{3878DC78-144A-7644-8E5A-FE803A9A3033}" type="presParOf" srcId="{50D437B8-9425-2943-8205-9CFA5818CDC7}" destId="{C00105E5-0D44-1549-92B1-B89A278C3955}" srcOrd="2" destOrd="0" presId="urn:microsoft.com/office/officeart/2008/layout/HexagonCluster"/>
    <dgm:cxn modelId="{E640F7C1-B1CB-F34F-A80A-FC206692D593}" type="presParOf" srcId="{C00105E5-0D44-1549-92B1-B89A278C3955}" destId="{0396F40E-53BF-A64A-828A-2BDE19AD8750}" srcOrd="0" destOrd="0" presId="urn:microsoft.com/office/officeart/2008/layout/HexagonCluster"/>
    <dgm:cxn modelId="{95447FFD-33B4-994A-82EF-D8A9C06C0A1E}" type="presParOf" srcId="{50D437B8-9425-2943-8205-9CFA5818CDC7}" destId="{0A8F874C-D5A4-0C4B-93B7-1272D64CCC24}" srcOrd="3" destOrd="0" presId="urn:microsoft.com/office/officeart/2008/layout/HexagonCluster"/>
    <dgm:cxn modelId="{B327D898-D2EF-104F-82D7-BDD7ECBBDF6D}" type="presParOf" srcId="{0A8F874C-D5A4-0C4B-93B7-1272D64CCC24}" destId="{8F3E46D0-A05B-5C44-B91F-894C3769271D}" srcOrd="0" destOrd="0" presId="urn:microsoft.com/office/officeart/2008/layout/HexagonCluster"/>
    <dgm:cxn modelId="{B224BEC9-02B8-8F4E-B093-BE81C555093B}" type="presParOf" srcId="{50D437B8-9425-2943-8205-9CFA5818CDC7}" destId="{9E385F14-9427-4A42-B718-AB04F69F75FB}" srcOrd="4" destOrd="0" presId="urn:microsoft.com/office/officeart/2008/layout/HexagonCluster"/>
    <dgm:cxn modelId="{40B1BB99-3B15-0243-BC9E-54C121B6401A}" type="presParOf" srcId="{9E385F14-9427-4A42-B718-AB04F69F75FB}" destId="{189BE992-E8C9-5E46-8FE0-919330F4BC09}" srcOrd="0" destOrd="0" presId="urn:microsoft.com/office/officeart/2008/layout/HexagonCluster"/>
    <dgm:cxn modelId="{6FC77AC7-AB53-404E-86D9-E2C9FEA8DC5F}" type="presParOf" srcId="{50D437B8-9425-2943-8205-9CFA5818CDC7}" destId="{3FA4F209-5AA8-DE4F-B6C7-A7FDFBEEE084}" srcOrd="5" destOrd="0" presId="urn:microsoft.com/office/officeart/2008/layout/HexagonCluster"/>
    <dgm:cxn modelId="{04ACBA2E-6138-D542-B1F5-280DB3BE76AD}" type="presParOf" srcId="{3FA4F209-5AA8-DE4F-B6C7-A7FDFBEEE084}" destId="{08D90BD6-3C75-5849-8033-02014FD330C5}" srcOrd="0" destOrd="0" presId="urn:microsoft.com/office/officeart/2008/layout/HexagonCluster"/>
    <dgm:cxn modelId="{E8B65403-B4AD-8248-8393-20C92CF429BF}" type="presParOf" srcId="{50D437B8-9425-2943-8205-9CFA5818CDC7}" destId="{2727EA36-EFE6-D04C-93B9-B4A7FEB092D6}" srcOrd="6" destOrd="0" presId="urn:microsoft.com/office/officeart/2008/layout/HexagonCluster"/>
    <dgm:cxn modelId="{4C3BB9FA-1938-954D-97EB-83AD92099BFC}" type="presParOf" srcId="{2727EA36-EFE6-D04C-93B9-B4A7FEB092D6}" destId="{FAE21438-761E-AB4A-9ED1-B8CC124ABF95}" srcOrd="0" destOrd="0" presId="urn:microsoft.com/office/officeart/2008/layout/HexagonCluster"/>
    <dgm:cxn modelId="{4931A3E9-E9C9-DD44-AE8A-99786462DCCA}" type="presParOf" srcId="{50D437B8-9425-2943-8205-9CFA5818CDC7}" destId="{E27AD35E-1A58-7E46-8732-D88B87A7D706}" srcOrd="7" destOrd="0" presId="urn:microsoft.com/office/officeart/2008/layout/HexagonCluster"/>
    <dgm:cxn modelId="{4999D390-D8DC-ED4D-BAFF-6BFCB40D740D}" type="presParOf" srcId="{E27AD35E-1A58-7E46-8732-D88B87A7D706}" destId="{3855E03E-43C1-A745-8EB4-583B42F23099}" srcOrd="0" destOrd="0" presId="urn:microsoft.com/office/officeart/2008/layout/HexagonCluster"/>
    <dgm:cxn modelId="{7E8E35EE-123C-2347-ACE3-7D3A1BA4F71F}" type="presParOf" srcId="{50D437B8-9425-2943-8205-9CFA5818CDC7}" destId="{C3B4F045-F3E9-F44D-97B6-99BA9B6D0C05}" srcOrd="8" destOrd="0" presId="urn:microsoft.com/office/officeart/2008/layout/HexagonCluster"/>
    <dgm:cxn modelId="{7B41E5B3-F0E3-274E-B9AC-A72F4C990D35}" type="presParOf" srcId="{C3B4F045-F3E9-F44D-97B6-99BA9B6D0C05}" destId="{18999946-832D-6C41-A19F-2E69353CCDEB}" srcOrd="0" destOrd="0" presId="urn:microsoft.com/office/officeart/2008/layout/HexagonCluster"/>
    <dgm:cxn modelId="{12020EB2-C081-5242-A714-BF999C8D94F4}" type="presParOf" srcId="{50D437B8-9425-2943-8205-9CFA5818CDC7}" destId="{BD91157D-09E6-D44D-AED4-903A98B6B74C}" srcOrd="9" destOrd="0" presId="urn:microsoft.com/office/officeart/2008/layout/HexagonCluster"/>
    <dgm:cxn modelId="{4455832D-AFF0-E64F-88B7-8BD92BDBD5BF}" type="presParOf" srcId="{BD91157D-09E6-D44D-AED4-903A98B6B74C}" destId="{22850D32-F8EC-DA4F-AB09-9F765517E81B}" srcOrd="0" destOrd="0" presId="urn:microsoft.com/office/officeart/2008/layout/HexagonCluster"/>
    <dgm:cxn modelId="{06E008CA-DE7F-0D4A-BC77-B36588C62D2E}" type="presParOf" srcId="{50D437B8-9425-2943-8205-9CFA5818CDC7}" destId="{8E206B7E-3A50-C047-9918-AB698D70238C}" srcOrd="10" destOrd="0" presId="urn:microsoft.com/office/officeart/2008/layout/HexagonCluster"/>
    <dgm:cxn modelId="{A4F752A4-74FE-FC4A-BA8C-DE3B4CC214E5}" type="presParOf" srcId="{8E206B7E-3A50-C047-9918-AB698D70238C}" destId="{1DAF969C-306B-D24C-8E05-EEFB87C2111D}" srcOrd="0" destOrd="0" presId="urn:microsoft.com/office/officeart/2008/layout/HexagonCluster"/>
    <dgm:cxn modelId="{39A4CB2D-96E1-5D4B-AECF-17790953690B}" type="presParOf" srcId="{50D437B8-9425-2943-8205-9CFA5818CDC7}" destId="{1FBEF2F0-244B-4546-A27B-3A7B070C36A7}" srcOrd="11" destOrd="0" presId="urn:microsoft.com/office/officeart/2008/layout/HexagonCluster"/>
    <dgm:cxn modelId="{B5A280D6-DC21-884A-BE55-712DC322D18B}" type="presParOf" srcId="{1FBEF2F0-244B-4546-A27B-3A7B070C36A7}" destId="{9CE77F09-C6CD-4D42-BCEF-264ABDE87D65}" srcOrd="0" destOrd="0" presId="urn:microsoft.com/office/officeart/2008/layout/HexagonCluster"/>
    <dgm:cxn modelId="{B11B2BF4-F918-414F-94D8-32FFB2786006}" type="presParOf" srcId="{50D437B8-9425-2943-8205-9CFA5818CDC7}" destId="{EEC1B251-B973-DC45-A5E2-1A60DCD42B9E}" srcOrd="12" destOrd="0" presId="urn:microsoft.com/office/officeart/2008/layout/HexagonCluster"/>
    <dgm:cxn modelId="{7DE59344-B2B3-6D4F-97B1-24B6D5BA93F1}" type="presParOf" srcId="{EEC1B251-B973-DC45-A5E2-1A60DCD42B9E}" destId="{64B138C7-7B4B-4D4B-9F05-21249A784233}" srcOrd="0" destOrd="0" presId="urn:microsoft.com/office/officeart/2008/layout/HexagonCluster"/>
    <dgm:cxn modelId="{400E0259-74B3-434D-819D-EB856F68B194}" type="presParOf" srcId="{50D437B8-9425-2943-8205-9CFA5818CDC7}" destId="{E2AD27A6-A72A-0442-9338-D4A9AF965D2C}" srcOrd="13" destOrd="0" presId="urn:microsoft.com/office/officeart/2008/layout/HexagonCluster"/>
    <dgm:cxn modelId="{B0BE3E1C-6A5A-7740-8AA2-3940A8017B39}" type="presParOf" srcId="{E2AD27A6-A72A-0442-9338-D4A9AF965D2C}" destId="{552C69F6-0A4F-024B-A5AA-09D56EA7E6FD}" srcOrd="0" destOrd="0" presId="urn:microsoft.com/office/officeart/2008/layout/HexagonCluster"/>
    <dgm:cxn modelId="{19BBCD0B-16A6-CD47-A870-46C5F1798FEF}" type="presParOf" srcId="{50D437B8-9425-2943-8205-9CFA5818CDC7}" destId="{84182046-A25C-4B47-BF49-A02F78A5747C}" srcOrd="14" destOrd="0" presId="urn:microsoft.com/office/officeart/2008/layout/HexagonCluster"/>
    <dgm:cxn modelId="{038BA525-3842-204E-8F65-7D4F2A8CDDFE}" type="presParOf" srcId="{84182046-A25C-4B47-BF49-A02F78A5747C}" destId="{A96F6756-EDDB-BE48-8FE6-8AA2365EA29D}" srcOrd="0" destOrd="0" presId="urn:microsoft.com/office/officeart/2008/layout/HexagonCluster"/>
    <dgm:cxn modelId="{5C9CA726-71BB-064F-BE9F-D0C3A9045E15}" type="presParOf" srcId="{50D437B8-9425-2943-8205-9CFA5818CDC7}" destId="{4175C685-1BC5-A448-AC25-0453D63C9336}" srcOrd="15" destOrd="0" presId="urn:microsoft.com/office/officeart/2008/layout/HexagonCluster"/>
    <dgm:cxn modelId="{D24C5C23-8384-B54C-91AB-669707C96FC4}" type="presParOf" srcId="{4175C685-1BC5-A448-AC25-0453D63C9336}" destId="{54CF82E7-8ED6-2E4E-B8A9-C999AF00031B}" srcOrd="0" destOrd="0" presId="urn:microsoft.com/office/officeart/2008/layout/HexagonCluster"/>
    <dgm:cxn modelId="{61405587-7B2F-5041-830D-60A1F889E018}" type="presParOf" srcId="{50D437B8-9425-2943-8205-9CFA5818CDC7}" destId="{B2907D72-6C96-1147-A70F-04DF859E4AD0}" srcOrd="16" destOrd="0" presId="urn:microsoft.com/office/officeart/2008/layout/HexagonCluster"/>
    <dgm:cxn modelId="{FF4A52EB-27BD-6F42-9FD7-94149DB1A344}" type="presParOf" srcId="{B2907D72-6C96-1147-A70F-04DF859E4AD0}" destId="{EFF9B113-8D31-D647-B0BE-46CC1D4BE9D9}" srcOrd="0" destOrd="0" presId="urn:microsoft.com/office/officeart/2008/layout/HexagonCluster"/>
    <dgm:cxn modelId="{2CCA28B5-3541-3A44-81E8-9DB707E1DE59}" type="presParOf" srcId="{50D437B8-9425-2943-8205-9CFA5818CDC7}" destId="{C2463A1B-94FD-9F48-A1ED-17D6CB5ACAF6}" srcOrd="17" destOrd="0" presId="urn:microsoft.com/office/officeart/2008/layout/HexagonCluster"/>
    <dgm:cxn modelId="{252543BD-1905-FE44-9E1A-BD6B67FB8E95}" type="presParOf" srcId="{C2463A1B-94FD-9F48-A1ED-17D6CB5ACAF6}" destId="{4DCE6453-9846-B347-8E48-00C7F0AD0B21}" srcOrd="0" destOrd="0" presId="urn:microsoft.com/office/officeart/2008/layout/HexagonCluster"/>
    <dgm:cxn modelId="{44725369-699E-A54F-B212-08BC7719BB2D}" type="presParOf" srcId="{50D437B8-9425-2943-8205-9CFA5818CDC7}" destId="{7668F9D6-62B2-FC4F-B28C-BC832A6B3842}" srcOrd="18" destOrd="0" presId="urn:microsoft.com/office/officeart/2008/layout/HexagonCluster"/>
    <dgm:cxn modelId="{A7AD73CF-4830-9448-8ED6-CF42E2289FAA}" type="presParOf" srcId="{7668F9D6-62B2-FC4F-B28C-BC832A6B3842}" destId="{CFE78A99-CA40-F242-AC6A-1FF5961450F1}" srcOrd="0" destOrd="0" presId="urn:microsoft.com/office/officeart/2008/layout/HexagonCluster"/>
    <dgm:cxn modelId="{77574B21-9E96-8645-BDD8-6BEF077CF7AD}" type="presParOf" srcId="{50D437B8-9425-2943-8205-9CFA5818CDC7}" destId="{D19CC488-C77A-B740-A2EB-CA255521DC09}" srcOrd="19" destOrd="0" presId="urn:microsoft.com/office/officeart/2008/layout/HexagonCluster"/>
    <dgm:cxn modelId="{DD6063A0-D106-1548-A4F5-83A682BD9798}" type="presParOf" srcId="{D19CC488-C77A-B740-A2EB-CA255521DC09}" destId="{8D223A4E-280F-D841-BD6A-68A793258812}" srcOrd="0" destOrd="0" presId="urn:microsoft.com/office/officeart/2008/layout/HexagonCluster"/>
    <dgm:cxn modelId="{E0CCBA57-39CA-1E43-A776-EADB86C542B3}" type="presParOf" srcId="{50D437B8-9425-2943-8205-9CFA5818CDC7}" destId="{BC290BAF-EA83-C248-A4C1-5884F50F8338}" srcOrd="20" destOrd="0" presId="urn:microsoft.com/office/officeart/2008/layout/HexagonCluster"/>
    <dgm:cxn modelId="{C34AA823-6C9E-F54E-9047-ADFA00D8E0D4}" type="presParOf" srcId="{BC290BAF-EA83-C248-A4C1-5884F50F8338}" destId="{00BB7ACC-F3D0-8D43-8705-E452BA2B8AB0}" srcOrd="0" destOrd="0" presId="urn:microsoft.com/office/officeart/2008/layout/HexagonCluster"/>
    <dgm:cxn modelId="{D739A26A-75DA-6848-A4D0-8735D9C2FC1B}" type="presParOf" srcId="{50D437B8-9425-2943-8205-9CFA5818CDC7}" destId="{E8A07C59-98FD-B24A-97F0-9BAA6C65ED01}" srcOrd="21" destOrd="0" presId="urn:microsoft.com/office/officeart/2008/layout/HexagonCluster"/>
    <dgm:cxn modelId="{877253F2-B569-1B4F-8223-729D80204EE8}" type="presParOf" srcId="{E8A07C59-98FD-B24A-97F0-9BAA6C65ED01}" destId="{B391B8D3-8969-2A43-9A1E-2020CC57C103}" srcOrd="0" destOrd="0" presId="urn:microsoft.com/office/officeart/2008/layout/HexagonCluster"/>
    <dgm:cxn modelId="{EA221906-A7D0-7349-A7B0-A3CE7DDC69BC}" type="presParOf" srcId="{50D437B8-9425-2943-8205-9CFA5818CDC7}" destId="{08E4E1F2-8307-B644-AA09-0DAE7BA3B28A}" srcOrd="22" destOrd="0" presId="urn:microsoft.com/office/officeart/2008/layout/HexagonCluster"/>
    <dgm:cxn modelId="{BC0368C6-28E8-794E-9896-FCA3E372DCF9}" type="presParOf" srcId="{08E4E1F2-8307-B644-AA09-0DAE7BA3B28A}" destId="{6CE39375-BA07-3D46-B9C0-3292318A6EE5}" srcOrd="0" destOrd="0" presId="urn:microsoft.com/office/officeart/2008/layout/HexagonCluster"/>
    <dgm:cxn modelId="{6FD56EF9-F95F-224D-9EF5-3C3417FDAA0D}" type="presParOf" srcId="{50D437B8-9425-2943-8205-9CFA5818CDC7}" destId="{502304FE-E374-C14C-9D9B-CCFE25769BAB}" srcOrd="23" destOrd="0" presId="urn:microsoft.com/office/officeart/2008/layout/HexagonCluster"/>
    <dgm:cxn modelId="{F3FB86C7-B0C0-0047-A3B3-2C71A9DA65FA}" type="presParOf" srcId="{502304FE-E374-C14C-9D9B-CCFE25769BAB}" destId="{DCE4EE2F-AE62-F244-8C7B-B163845BC74E}" srcOrd="0" destOrd="0" presId="urn:microsoft.com/office/officeart/2008/layout/HexagonCluster"/>
    <dgm:cxn modelId="{EC19ADDB-5885-C441-B742-54866F9C0728}" type="presParOf" srcId="{50D437B8-9425-2943-8205-9CFA5818CDC7}" destId="{BA129686-45C2-2549-97F3-0F1500ACA1D8}" srcOrd="24" destOrd="0" presId="urn:microsoft.com/office/officeart/2008/layout/HexagonCluster"/>
    <dgm:cxn modelId="{102FA500-D4A4-7245-BBEE-8B6059535E17}" type="presParOf" srcId="{BA129686-45C2-2549-97F3-0F1500ACA1D8}" destId="{08D5DEF0-0E7A-5049-B217-D71F90230E8D}" srcOrd="0" destOrd="0" presId="urn:microsoft.com/office/officeart/2008/layout/HexagonCluster"/>
    <dgm:cxn modelId="{2347D04C-D65C-844E-9388-6A0D0D24D292}" type="presParOf" srcId="{50D437B8-9425-2943-8205-9CFA5818CDC7}" destId="{D4FD25A1-FFBC-D64D-B308-4C1708FCDC2F}" srcOrd="25" destOrd="0" presId="urn:microsoft.com/office/officeart/2008/layout/HexagonCluster"/>
    <dgm:cxn modelId="{C7A180C4-D7E5-6E48-BAD3-1080C3697216}" type="presParOf" srcId="{D4FD25A1-FFBC-D64D-B308-4C1708FCDC2F}" destId="{E73CEE53-6DE9-CF4E-A9FA-7D66B56015A7}" srcOrd="0" destOrd="0" presId="urn:microsoft.com/office/officeart/2008/layout/HexagonCluster"/>
    <dgm:cxn modelId="{784D7F9D-790B-C34D-8A0A-7C7562E4F4E9}" type="presParOf" srcId="{50D437B8-9425-2943-8205-9CFA5818CDC7}" destId="{3B6FFD86-7EC3-6D45-95BA-CD3B4F7DAF81}" srcOrd="26" destOrd="0" presId="urn:microsoft.com/office/officeart/2008/layout/HexagonCluster"/>
    <dgm:cxn modelId="{69ACF482-244A-5A41-9534-AECFBBEC9CF1}" type="presParOf" srcId="{3B6FFD86-7EC3-6D45-95BA-CD3B4F7DAF81}" destId="{FF927239-30C2-3448-B9CA-31707310D420}" srcOrd="0" destOrd="0" presId="urn:microsoft.com/office/officeart/2008/layout/HexagonCluster"/>
    <dgm:cxn modelId="{4084BC4B-3C73-8841-9E17-06F39EE996D2}" type="presParOf" srcId="{50D437B8-9425-2943-8205-9CFA5818CDC7}" destId="{40672CA9-2030-8643-85B0-1A123704551F}" srcOrd="27" destOrd="0" presId="urn:microsoft.com/office/officeart/2008/layout/HexagonCluster"/>
    <dgm:cxn modelId="{3B58F5DB-0E5A-8C4E-8A57-82E5CD072484}" type="presParOf" srcId="{40672CA9-2030-8643-85B0-1A123704551F}" destId="{F9DFF4BF-6793-4340-AFDB-671B60F3699A}" srcOrd="0" destOrd="0" presId="urn:microsoft.com/office/officeart/2008/layout/HexagonCluster"/>
    <dgm:cxn modelId="{2F53ADC7-5710-DC46-821D-9506E6BD489D}" type="presParOf" srcId="{50D437B8-9425-2943-8205-9CFA5818CDC7}" destId="{6F4AAC55-1955-054E-A7C8-CFDFF13C5964}" srcOrd="28" destOrd="0" presId="urn:microsoft.com/office/officeart/2008/layout/HexagonCluster"/>
    <dgm:cxn modelId="{74A4B923-1EB0-4249-9DA3-3F1D97369918}" type="presParOf" srcId="{6F4AAC55-1955-054E-A7C8-CFDFF13C5964}" destId="{E88B7C37-631D-AA4B-8583-974BB7537ED8}" srcOrd="0" destOrd="0" presId="urn:microsoft.com/office/officeart/2008/layout/HexagonCluster"/>
    <dgm:cxn modelId="{194B73DB-7A78-6C4B-99EB-78CD2565EBAC}" type="presParOf" srcId="{50D437B8-9425-2943-8205-9CFA5818CDC7}" destId="{6AD6BD78-A04B-714E-9CA5-F6A87565F8A0}" srcOrd="29" destOrd="0" presId="urn:microsoft.com/office/officeart/2008/layout/HexagonCluster"/>
    <dgm:cxn modelId="{911138D7-C494-1D40-920B-791594DD5D2E}" type="presParOf" srcId="{6AD6BD78-A04B-714E-9CA5-F6A87565F8A0}" destId="{A25B4246-12AA-8D48-98D9-2B32699AFD72}" srcOrd="0" destOrd="0" presId="urn:microsoft.com/office/officeart/2008/layout/HexagonCluster"/>
    <dgm:cxn modelId="{A6EB17AB-B3B9-544A-8BB5-BF355871F947}" type="presParOf" srcId="{50D437B8-9425-2943-8205-9CFA5818CDC7}" destId="{20D9CBE3-A326-4A46-8260-039047D737A7}" srcOrd="30" destOrd="0" presId="urn:microsoft.com/office/officeart/2008/layout/HexagonCluster"/>
    <dgm:cxn modelId="{101DA2AD-700F-E842-8C14-AD6D17AB1E44}" type="presParOf" srcId="{20D9CBE3-A326-4A46-8260-039047D737A7}" destId="{70F00792-0A06-704A-8F3D-8B0EC9F8E6DC}" srcOrd="0" destOrd="0" presId="urn:microsoft.com/office/officeart/2008/layout/HexagonCluster"/>
    <dgm:cxn modelId="{43155534-3BD9-2E47-8149-F5E2B436B71E}" type="presParOf" srcId="{50D437B8-9425-2943-8205-9CFA5818CDC7}" destId="{378B7D6C-3E3F-F748-9AC0-5D2BED64D969}" srcOrd="31" destOrd="0" presId="urn:microsoft.com/office/officeart/2008/layout/HexagonCluster"/>
    <dgm:cxn modelId="{CD063185-CE5C-C647-BEAB-71360EF23EB6}" type="presParOf" srcId="{378B7D6C-3E3F-F748-9AC0-5D2BED64D969}" destId="{6B6BF7CA-B7FD-824C-9CDD-7969233EA536}" srcOrd="0" destOrd="0" presId="urn:microsoft.com/office/officeart/2008/layout/HexagonCluster"/>
    <dgm:cxn modelId="{0467A3E3-B557-134D-AC30-547D943E09BC}" type="presParOf" srcId="{50D437B8-9425-2943-8205-9CFA5818CDC7}" destId="{0FC43C05-C6D5-9248-8AB0-B4A8F3BDA616}" srcOrd="32" destOrd="0" presId="urn:microsoft.com/office/officeart/2008/layout/HexagonCluster"/>
    <dgm:cxn modelId="{E8599EC7-11EB-9D41-B322-34F56E9CD5D8}" type="presParOf" srcId="{0FC43C05-C6D5-9248-8AB0-B4A8F3BDA616}" destId="{D233D520-8712-844D-B123-517FA9114A86}" srcOrd="0" destOrd="0" presId="urn:microsoft.com/office/officeart/2008/layout/HexagonCluster"/>
    <dgm:cxn modelId="{676D0958-FC64-954C-B39F-52B20D9DE50A}" type="presParOf" srcId="{50D437B8-9425-2943-8205-9CFA5818CDC7}" destId="{CF2CB3E3-C423-4546-974C-EA4E0733F58E}" srcOrd="33" destOrd="0" presId="urn:microsoft.com/office/officeart/2008/layout/HexagonCluster"/>
    <dgm:cxn modelId="{8A710E6E-DF07-9246-A83F-2E0D49C3C41E}" type="presParOf" srcId="{CF2CB3E3-C423-4546-974C-EA4E0733F58E}" destId="{8EC8229F-A195-F348-80D6-0E5965BD560D}" srcOrd="0" destOrd="0" presId="urn:microsoft.com/office/officeart/2008/layout/HexagonCluster"/>
    <dgm:cxn modelId="{C01F4D5F-6E1A-A043-9D60-4AE75CF16D86}" type="presParOf" srcId="{50D437B8-9425-2943-8205-9CFA5818CDC7}" destId="{B0CB979C-DA67-FC4F-B737-ACC1A7CBD94E}" srcOrd="34" destOrd="0" presId="urn:microsoft.com/office/officeart/2008/layout/HexagonCluster"/>
    <dgm:cxn modelId="{8DB784E0-B1D5-6443-999E-E2B953086D4A}" type="presParOf" srcId="{B0CB979C-DA67-FC4F-B737-ACC1A7CBD94E}" destId="{0B48090C-2964-0C4B-9C81-78E59612D8E2}" srcOrd="0" destOrd="0" presId="urn:microsoft.com/office/officeart/2008/layout/HexagonCluster"/>
    <dgm:cxn modelId="{9BD7A12E-15CF-874A-8328-1C88F50D50FB}" type="presParOf" srcId="{50D437B8-9425-2943-8205-9CFA5818CDC7}" destId="{8E2387ED-8A27-B946-B7A3-7EA4B640E232}" srcOrd="35" destOrd="0" presId="urn:microsoft.com/office/officeart/2008/layout/HexagonCluster"/>
    <dgm:cxn modelId="{4E450AD7-5741-3A4E-B9AE-C1FEDD54E3DE}" type="presParOf" srcId="{8E2387ED-8A27-B946-B7A3-7EA4B640E232}" destId="{82FB2EED-F165-0649-9FBA-77A44984C550}" srcOrd="0" destOrd="0" presId="urn:microsoft.com/office/officeart/2008/layout/HexagonCluster"/>
    <dgm:cxn modelId="{2F1BF3E5-A965-864C-B912-39051039608E}" type="presParOf" srcId="{50D437B8-9425-2943-8205-9CFA5818CDC7}" destId="{9C5E343B-7F3B-5143-97E8-521930651624}" srcOrd="36" destOrd="0" presId="urn:microsoft.com/office/officeart/2008/layout/HexagonCluster"/>
    <dgm:cxn modelId="{23840DEE-8C09-3249-828C-AAC1875AAD4C}" type="presParOf" srcId="{9C5E343B-7F3B-5143-97E8-521930651624}" destId="{91B56077-E995-8848-8633-0E628A2E154A}" srcOrd="0" destOrd="0" presId="urn:microsoft.com/office/officeart/2008/layout/HexagonCluster"/>
    <dgm:cxn modelId="{04931CAE-F41C-974C-8345-918575A233DB}" type="presParOf" srcId="{50D437B8-9425-2943-8205-9CFA5818CDC7}" destId="{8CDD263F-629E-7945-985A-8E39F3BEA038}" srcOrd="37" destOrd="0" presId="urn:microsoft.com/office/officeart/2008/layout/HexagonCluster"/>
    <dgm:cxn modelId="{F58EC894-1A21-424F-AFC6-C57356F4DE92}" type="presParOf" srcId="{8CDD263F-629E-7945-985A-8E39F3BEA038}" destId="{1FF75A10-B8CB-0044-8BDB-C904A2A00915}" srcOrd="0" destOrd="0" presId="urn:microsoft.com/office/officeart/2008/layout/HexagonCluster"/>
    <dgm:cxn modelId="{B9729C2F-AB3C-AE43-A444-F2A0AAD25A53}" type="presParOf" srcId="{50D437B8-9425-2943-8205-9CFA5818CDC7}" destId="{6E033507-FE54-D54D-90BB-956953F07189}" srcOrd="38" destOrd="0" presId="urn:microsoft.com/office/officeart/2008/layout/HexagonCluster"/>
    <dgm:cxn modelId="{DD4D2CD3-EF3D-DA4F-8C61-CAFBE6C4EE7C}" type="presParOf" srcId="{6E033507-FE54-D54D-90BB-956953F07189}" destId="{338A5A03-596B-3546-93AB-DAB6C2DA29DF}" srcOrd="0" destOrd="0" presId="urn:microsoft.com/office/officeart/2008/layout/HexagonCluster"/>
    <dgm:cxn modelId="{97027987-26ED-B342-A211-149747FDDF21}" type="presParOf" srcId="{50D437B8-9425-2943-8205-9CFA5818CDC7}" destId="{691F9DBB-93BA-0444-BC28-DF9E676580A5}" srcOrd="39" destOrd="0" presId="urn:microsoft.com/office/officeart/2008/layout/HexagonCluster"/>
    <dgm:cxn modelId="{A4F41E8F-69D9-A141-9993-BBF9BA1031F7}" type="presParOf" srcId="{691F9DBB-93BA-0444-BC28-DF9E676580A5}" destId="{DFDEF0D0-56D1-F944-A10C-C9C7ED3CCE49}" srcOrd="0" destOrd="0" presId="urn:microsoft.com/office/officeart/2008/layout/HexagonCluster"/>
    <dgm:cxn modelId="{776B8E0E-89F7-1E45-B487-F6C7592FC519}" type="presParOf" srcId="{50D437B8-9425-2943-8205-9CFA5818CDC7}" destId="{C77672E3-B832-DA43-975F-3B9AD9DEE11E}" srcOrd="40" destOrd="0" presId="urn:microsoft.com/office/officeart/2008/layout/HexagonCluster"/>
    <dgm:cxn modelId="{A0246D25-B48D-2A46-8523-6D80BA0100E6}" type="presParOf" srcId="{C77672E3-B832-DA43-975F-3B9AD9DEE11E}" destId="{72F419F9-9454-ED45-8B07-7D57FEA718F7}" srcOrd="0" destOrd="0" presId="urn:microsoft.com/office/officeart/2008/layout/HexagonCluster"/>
    <dgm:cxn modelId="{746C63E4-3E6A-A347-A4DE-106793C50EA0}" type="presParOf" srcId="{50D437B8-9425-2943-8205-9CFA5818CDC7}" destId="{12573957-EC47-0C4F-B019-4B731CC97688}" srcOrd="41" destOrd="0" presId="urn:microsoft.com/office/officeart/2008/layout/HexagonCluster"/>
    <dgm:cxn modelId="{BB36811A-30D5-E843-AE6E-C6E9CD3A93CA}" type="presParOf" srcId="{12573957-EC47-0C4F-B019-4B731CC97688}" destId="{21730302-878B-B942-B73F-C4B1159C7681}" srcOrd="0" destOrd="0" presId="urn:microsoft.com/office/officeart/2008/layout/HexagonCluster"/>
    <dgm:cxn modelId="{AE3E1D44-9146-FA4C-9F7C-9484CD934C0D}" type="presParOf" srcId="{50D437B8-9425-2943-8205-9CFA5818CDC7}" destId="{CD7CE2F1-BB4E-8D4E-A205-B2B39277594B}" srcOrd="42" destOrd="0" presId="urn:microsoft.com/office/officeart/2008/layout/HexagonCluster"/>
    <dgm:cxn modelId="{B465D577-54C8-A643-A382-A7EC2D7A4F0D}" type="presParOf" srcId="{CD7CE2F1-BB4E-8D4E-A205-B2B39277594B}" destId="{59B72DFC-3571-384B-AF86-28E426CAC2D3}" srcOrd="0" destOrd="0" presId="urn:microsoft.com/office/officeart/2008/layout/HexagonCluster"/>
    <dgm:cxn modelId="{4DDEFEA4-D1C3-A449-85F7-0B8802507887}" type="presParOf" srcId="{50D437B8-9425-2943-8205-9CFA5818CDC7}" destId="{8DDA3114-E10B-3A43-8283-0400D6EEAB58}" srcOrd="43" destOrd="0" presId="urn:microsoft.com/office/officeart/2008/layout/HexagonCluster"/>
    <dgm:cxn modelId="{178884EE-F74F-8843-82FA-93F1026E695E}" type="presParOf" srcId="{8DDA3114-E10B-3A43-8283-0400D6EEAB58}" destId="{5BAF56D4-6525-1E49-86C2-4359D28416DC}" srcOrd="0" destOrd="0" presId="urn:microsoft.com/office/officeart/2008/layout/HexagonCluster"/>
    <dgm:cxn modelId="{E993412B-EFCF-F047-8123-A76C5D189CEC}" type="presParOf" srcId="{50D437B8-9425-2943-8205-9CFA5818CDC7}" destId="{2FF720DE-42D9-8E46-A236-1CF7CEF7333F}" srcOrd="44" destOrd="0" presId="urn:microsoft.com/office/officeart/2008/layout/HexagonCluster"/>
    <dgm:cxn modelId="{DE63F247-5888-D043-9ACB-7CB401D600EB}" type="presParOf" srcId="{2FF720DE-42D9-8E46-A236-1CF7CEF7333F}" destId="{112EAF25-3503-C84B-9761-304295540DDC}" srcOrd="0" destOrd="0" presId="urn:microsoft.com/office/officeart/2008/layout/HexagonCluster"/>
    <dgm:cxn modelId="{8E83B8F1-148F-2341-A8EA-6F4BFED9B027}" type="presParOf" srcId="{50D437B8-9425-2943-8205-9CFA5818CDC7}" destId="{E2284873-333D-E743-8890-C5660C1DA94D}" srcOrd="45" destOrd="0" presId="urn:microsoft.com/office/officeart/2008/layout/HexagonCluster"/>
    <dgm:cxn modelId="{8B8455E8-5481-1B4C-979E-A7D0540D271B}" type="presParOf" srcId="{E2284873-333D-E743-8890-C5660C1DA94D}" destId="{7FCC8B5A-85A3-BD4C-BA2F-353B8E02CFF4}" srcOrd="0" destOrd="0" presId="urn:microsoft.com/office/officeart/2008/layout/HexagonCluster"/>
    <dgm:cxn modelId="{AB9EE659-0ED4-9648-89E7-E355AC35639D}" type="presParOf" srcId="{50D437B8-9425-2943-8205-9CFA5818CDC7}" destId="{2C022A52-ABA1-2E45-99B2-F8A36E98117E}" srcOrd="46" destOrd="0" presId="urn:microsoft.com/office/officeart/2008/layout/HexagonCluster"/>
    <dgm:cxn modelId="{FA55A45B-3B8F-6045-B07B-145DAA0E4C05}" type="presParOf" srcId="{2C022A52-ABA1-2E45-99B2-F8A36E98117E}" destId="{40DC0F3D-C499-D747-8297-921643AFD8A0}" srcOrd="0" destOrd="0" presId="urn:microsoft.com/office/officeart/2008/layout/HexagonCluster"/>
    <dgm:cxn modelId="{BDC94F14-EB7F-294D-9F90-8F26E88D56B4}" type="presParOf" srcId="{50D437B8-9425-2943-8205-9CFA5818CDC7}" destId="{4B401C8A-B580-3F40-A04B-CDC978F73E23}" srcOrd="47" destOrd="0" presId="urn:microsoft.com/office/officeart/2008/layout/HexagonCluster"/>
    <dgm:cxn modelId="{3FE0BC77-B471-9F4E-BA1F-571B575F097D}" type="presParOf" srcId="{4B401C8A-B580-3F40-A04B-CDC978F73E23}" destId="{24FBA028-A1BD-5945-91C5-A7C22D526CF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93195F-40FB-5744-8204-AB680423F36C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3B4536D-802F-4D4D-878A-B8C68CFF5067}">
      <dgm:prSet phldrT="[文本]"/>
      <dgm:spPr/>
      <dgm:t>
        <a:bodyPr/>
        <a:lstStyle/>
        <a:p>
          <a:r>
            <a:rPr lang="en-US" altLang="zh-CN" dirty="0" smtClean="0"/>
            <a:t>S</a:t>
          </a:r>
          <a:endParaRPr lang="zh-CN" altLang="en-US" dirty="0"/>
        </a:p>
      </dgm:t>
    </dgm:pt>
    <dgm:pt modelId="{D3902370-9219-564D-87E7-029182117B7D}" type="parTrans" cxnId="{C9ED5181-76E0-EF47-96EC-A81B3FF35549}">
      <dgm:prSet/>
      <dgm:spPr/>
      <dgm:t>
        <a:bodyPr/>
        <a:lstStyle/>
        <a:p>
          <a:endParaRPr lang="zh-CN" altLang="en-US"/>
        </a:p>
      </dgm:t>
    </dgm:pt>
    <dgm:pt modelId="{F742EF43-5095-AA42-A027-EF15BE7EF503}" type="sibTrans" cxnId="{C9ED5181-76E0-EF47-96EC-A81B3FF35549}">
      <dgm:prSet/>
      <dgm:spPr/>
      <dgm:t>
        <a:bodyPr/>
        <a:lstStyle/>
        <a:p>
          <a:endParaRPr lang="zh-CN" altLang="en-US"/>
        </a:p>
      </dgm:t>
    </dgm:pt>
    <dgm:pt modelId="{4B8408F0-0516-1442-844F-C954C915F37B}">
      <dgm:prSet phldrT="[文本]"/>
      <dgm:spPr/>
      <dgm:t>
        <a:bodyPr/>
        <a:lstStyle/>
        <a:p>
          <a:r>
            <a:rPr lang="zh-CN" altLang="en-US" dirty="0" smtClean="0"/>
            <a:t>快，精准</a:t>
          </a:r>
          <a:endParaRPr lang="zh-CN" altLang="en-US" dirty="0"/>
        </a:p>
      </dgm:t>
    </dgm:pt>
    <dgm:pt modelId="{B1299B5A-A20B-7949-A619-FC8E85FFA4CE}" type="parTrans" cxnId="{C25BEE3F-DF52-B44C-BF20-446EC124E65B}">
      <dgm:prSet/>
      <dgm:spPr/>
      <dgm:t>
        <a:bodyPr/>
        <a:lstStyle/>
        <a:p>
          <a:endParaRPr lang="zh-CN" altLang="en-US"/>
        </a:p>
      </dgm:t>
    </dgm:pt>
    <dgm:pt modelId="{03BC8699-A1CF-0942-86B0-E6553B6CA831}" type="sibTrans" cxnId="{C25BEE3F-DF52-B44C-BF20-446EC124E65B}">
      <dgm:prSet/>
      <dgm:spPr/>
      <dgm:t>
        <a:bodyPr/>
        <a:lstStyle/>
        <a:p>
          <a:endParaRPr lang="zh-CN" altLang="en-US"/>
        </a:p>
      </dgm:t>
    </dgm:pt>
    <dgm:pt modelId="{C0497544-EF7A-0341-8612-4D1E1EC8775F}">
      <dgm:prSet phldrT="[文本]"/>
      <dgm:spPr/>
      <dgm:t>
        <a:bodyPr/>
        <a:lstStyle/>
        <a:p>
          <a:r>
            <a:rPr lang="en-US" altLang="zh-CN" dirty="0" smtClean="0"/>
            <a:t>W</a:t>
          </a:r>
          <a:endParaRPr lang="zh-CN" altLang="en-US" dirty="0"/>
        </a:p>
      </dgm:t>
    </dgm:pt>
    <dgm:pt modelId="{EB5D45BD-07B8-F443-8488-B8C42D4D4C65}" type="parTrans" cxnId="{325D577C-8C8D-1D48-A2C1-E729F3D6F762}">
      <dgm:prSet/>
      <dgm:spPr/>
      <dgm:t>
        <a:bodyPr/>
        <a:lstStyle/>
        <a:p>
          <a:endParaRPr lang="zh-CN" altLang="en-US"/>
        </a:p>
      </dgm:t>
    </dgm:pt>
    <dgm:pt modelId="{69C6273E-7D59-A04E-8BD9-2C9923B4BC48}" type="sibTrans" cxnId="{325D577C-8C8D-1D48-A2C1-E729F3D6F762}">
      <dgm:prSet/>
      <dgm:spPr/>
      <dgm:t>
        <a:bodyPr/>
        <a:lstStyle/>
        <a:p>
          <a:endParaRPr lang="zh-CN" altLang="en-US"/>
        </a:p>
      </dgm:t>
    </dgm:pt>
    <dgm:pt modelId="{5E675C0C-647F-A143-A095-36969EB04D2B}">
      <dgm:prSet phldrT="[文本]"/>
      <dgm:spPr/>
      <dgm:t>
        <a:bodyPr/>
        <a:lstStyle/>
        <a:p>
          <a:r>
            <a:rPr lang="zh-CN" altLang="en-US" dirty="0" smtClean="0"/>
            <a:t>初创公司</a:t>
          </a:r>
          <a:endParaRPr lang="zh-CN" altLang="en-US" dirty="0"/>
        </a:p>
      </dgm:t>
    </dgm:pt>
    <dgm:pt modelId="{D6D1CDF3-8DB1-A84C-8346-A07195160691}" type="parTrans" cxnId="{DD4D5F82-A2FC-3342-833B-922C49C59913}">
      <dgm:prSet/>
      <dgm:spPr/>
      <dgm:t>
        <a:bodyPr/>
        <a:lstStyle/>
        <a:p>
          <a:endParaRPr lang="zh-CN" altLang="en-US"/>
        </a:p>
      </dgm:t>
    </dgm:pt>
    <dgm:pt modelId="{4CCB6ECE-F73C-DD4A-9AE2-EE5781C5EA28}" type="sibTrans" cxnId="{DD4D5F82-A2FC-3342-833B-922C49C59913}">
      <dgm:prSet/>
      <dgm:spPr/>
      <dgm:t>
        <a:bodyPr/>
        <a:lstStyle/>
        <a:p>
          <a:endParaRPr lang="zh-CN" altLang="en-US"/>
        </a:p>
      </dgm:t>
    </dgm:pt>
    <dgm:pt modelId="{60D05AEA-5183-B84E-B731-BAE04D5B1DE4}">
      <dgm:prSet phldrT="[文本]"/>
      <dgm:spPr/>
      <dgm:t>
        <a:bodyPr/>
        <a:lstStyle/>
        <a:p>
          <a:r>
            <a:rPr lang="en-US" altLang="zh-CN" dirty="0" smtClean="0"/>
            <a:t>T</a:t>
          </a:r>
          <a:endParaRPr lang="zh-CN" altLang="en-US" dirty="0"/>
        </a:p>
      </dgm:t>
    </dgm:pt>
    <dgm:pt modelId="{952C2879-8D7E-5344-94CB-58BDB1133702}" type="parTrans" cxnId="{85804C7D-675A-9647-BEA4-D13911960B4E}">
      <dgm:prSet/>
      <dgm:spPr/>
      <dgm:t>
        <a:bodyPr/>
        <a:lstStyle/>
        <a:p>
          <a:endParaRPr lang="zh-CN" altLang="en-US"/>
        </a:p>
      </dgm:t>
    </dgm:pt>
    <dgm:pt modelId="{9ADB4670-EF4F-B447-B053-5DFA14DBCF7C}" type="sibTrans" cxnId="{85804C7D-675A-9647-BEA4-D13911960B4E}">
      <dgm:prSet/>
      <dgm:spPr/>
      <dgm:t>
        <a:bodyPr/>
        <a:lstStyle/>
        <a:p>
          <a:endParaRPr lang="zh-CN" altLang="en-US"/>
        </a:p>
      </dgm:t>
    </dgm:pt>
    <dgm:pt modelId="{B4C8A3C0-D5B8-ED45-9E7E-11601FF75E4F}">
      <dgm:prSet phldrT="[文本]"/>
      <dgm:spPr/>
      <dgm:t>
        <a:bodyPr/>
        <a:lstStyle/>
        <a:p>
          <a:r>
            <a:rPr lang="zh-CN" altLang="en-US" dirty="0" smtClean="0"/>
            <a:t>同质化</a:t>
          </a:r>
          <a:endParaRPr lang="zh-CN" altLang="en-US" dirty="0"/>
        </a:p>
      </dgm:t>
    </dgm:pt>
    <dgm:pt modelId="{986826BE-A8CA-3649-9A26-CB599C9C2947}" type="parTrans" cxnId="{0DA412F4-3FC3-8241-87AD-A66E4C44CC6A}">
      <dgm:prSet/>
      <dgm:spPr/>
      <dgm:t>
        <a:bodyPr/>
        <a:lstStyle/>
        <a:p>
          <a:endParaRPr lang="zh-CN" altLang="en-US"/>
        </a:p>
      </dgm:t>
    </dgm:pt>
    <dgm:pt modelId="{9F32F277-687B-004D-B08E-B9F33E2F8AB6}" type="sibTrans" cxnId="{0DA412F4-3FC3-8241-87AD-A66E4C44CC6A}">
      <dgm:prSet/>
      <dgm:spPr/>
      <dgm:t>
        <a:bodyPr/>
        <a:lstStyle/>
        <a:p>
          <a:endParaRPr lang="zh-CN" altLang="en-US"/>
        </a:p>
      </dgm:t>
    </dgm:pt>
    <dgm:pt modelId="{399D0398-8164-0241-A7E7-12D0703022FA}">
      <dgm:prSet phldrT="[文本]"/>
      <dgm:spPr/>
      <dgm:t>
        <a:bodyPr/>
        <a:lstStyle/>
        <a:p>
          <a:r>
            <a:rPr lang="en-US" altLang="zh-CN" dirty="0" smtClean="0"/>
            <a:t>O</a:t>
          </a:r>
          <a:endParaRPr lang="zh-CN" altLang="en-US" dirty="0"/>
        </a:p>
      </dgm:t>
    </dgm:pt>
    <dgm:pt modelId="{636C8CA6-9A38-5E40-9F96-228EAD9CD651}" type="parTrans" cxnId="{C4A5F07C-1C07-E84F-8D45-72E5B57042AA}">
      <dgm:prSet/>
      <dgm:spPr/>
      <dgm:t>
        <a:bodyPr/>
        <a:lstStyle/>
        <a:p>
          <a:endParaRPr lang="zh-CN" altLang="en-US"/>
        </a:p>
      </dgm:t>
    </dgm:pt>
    <dgm:pt modelId="{A2DD5585-D844-C14C-9A35-F98F5EC14FE9}" type="sibTrans" cxnId="{C4A5F07C-1C07-E84F-8D45-72E5B57042AA}">
      <dgm:prSet/>
      <dgm:spPr/>
      <dgm:t>
        <a:bodyPr/>
        <a:lstStyle/>
        <a:p>
          <a:endParaRPr lang="zh-CN" altLang="en-US"/>
        </a:p>
      </dgm:t>
    </dgm:pt>
    <dgm:pt modelId="{6783E3A6-121A-6A47-8B05-E85E844FC94D}">
      <dgm:prSet phldrT="[文本]"/>
      <dgm:spPr/>
      <dgm:t>
        <a:bodyPr/>
        <a:lstStyle/>
        <a:p>
          <a:r>
            <a:rPr lang="zh-CN" altLang="en-US" dirty="0" smtClean="0"/>
            <a:t>市场大</a:t>
          </a:r>
          <a:endParaRPr lang="zh-CN" altLang="en-US" dirty="0"/>
        </a:p>
      </dgm:t>
    </dgm:pt>
    <dgm:pt modelId="{6C700DC9-4BDB-B841-9F58-472D5031851C}" type="parTrans" cxnId="{4FC93854-60C1-4A46-B32E-E2AE1E3C253D}">
      <dgm:prSet/>
      <dgm:spPr/>
      <dgm:t>
        <a:bodyPr/>
        <a:lstStyle/>
        <a:p>
          <a:endParaRPr lang="zh-CN" altLang="en-US"/>
        </a:p>
      </dgm:t>
    </dgm:pt>
    <dgm:pt modelId="{CC708E67-44FD-6746-BF06-39E4AA9C0D75}" type="sibTrans" cxnId="{4FC93854-60C1-4A46-B32E-E2AE1E3C253D}">
      <dgm:prSet/>
      <dgm:spPr/>
      <dgm:t>
        <a:bodyPr/>
        <a:lstStyle/>
        <a:p>
          <a:endParaRPr lang="zh-CN" altLang="en-US"/>
        </a:p>
      </dgm:t>
    </dgm:pt>
    <dgm:pt modelId="{587ADF2A-730B-F547-AD1F-9EFA80C3097E}" type="pres">
      <dgm:prSet presAssocID="{3993195F-40FB-5744-8204-AB680423F36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AC6186-69C9-1745-AF27-14AF018A1571}" type="pres">
      <dgm:prSet presAssocID="{3993195F-40FB-5744-8204-AB680423F36C}" presName="children" presStyleCnt="0"/>
      <dgm:spPr/>
    </dgm:pt>
    <dgm:pt modelId="{437F6399-0795-B749-9F0D-7DB4D94F3D0F}" type="pres">
      <dgm:prSet presAssocID="{3993195F-40FB-5744-8204-AB680423F36C}" presName="child1group" presStyleCnt="0"/>
      <dgm:spPr/>
    </dgm:pt>
    <dgm:pt modelId="{61CD18DA-6981-844F-895E-76399F075EE8}" type="pres">
      <dgm:prSet presAssocID="{3993195F-40FB-5744-8204-AB680423F36C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9161CC7C-9EA0-014B-8122-F15CF01F7B8A}" type="pres">
      <dgm:prSet presAssocID="{3993195F-40FB-5744-8204-AB680423F36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1998A8-1B78-C140-8DDC-53BEE75413A4}" type="pres">
      <dgm:prSet presAssocID="{3993195F-40FB-5744-8204-AB680423F36C}" presName="child2group" presStyleCnt="0"/>
      <dgm:spPr/>
    </dgm:pt>
    <dgm:pt modelId="{D5F8CB80-F423-F74A-8BDD-B3209085FACE}" type="pres">
      <dgm:prSet presAssocID="{3993195F-40FB-5744-8204-AB680423F36C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6CF04BFC-4E1F-204F-B0E0-2CA568BDE72C}" type="pres">
      <dgm:prSet presAssocID="{3993195F-40FB-5744-8204-AB680423F36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4D6F42-0AB1-CC49-86EB-20BA04543E3E}" type="pres">
      <dgm:prSet presAssocID="{3993195F-40FB-5744-8204-AB680423F36C}" presName="child3group" presStyleCnt="0"/>
      <dgm:spPr/>
    </dgm:pt>
    <dgm:pt modelId="{2D44DD6C-CB00-A74D-AAA7-FB3A1C6DA247}" type="pres">
      <dgm:prSet presAssocID="{3993195F-40FB-5744-8204-AB680423F36C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B3BB3733-0FDD-2D47-9032-9B90947ED7D6}" type="pres">
      <dgm:prSet presAssocID="{3993195F-40FB-5744-8204-AB680423F36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FFA276-0FA4-154A-98AE-0768E82A899B}" type="pres">
      <dgm:prSet presAssocID="{3993195F-40FB-5744-8204-AB680423F36C}" presName="child4group" presStyleCnt="0"/>
      <dgm:spPr/>
    </dgm:pt>
    <dgm:pt modelId="{E3888AC7-032F-7841-B558-3593BE0B29E4}" type="pres">
      <dgm:prSet presAssocID="{3993195F-40FB-5744-8204-AB680423F36C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6A73692E-2262-244F-9753-326CCDFF8869}" type="pres">
      <dgm:prSet presAssocID="{3993195F-40FB-5744-8204-AB680423F36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66035A-6893-4040-9A14-4A5EF9EA2515}" type="pres">
      <dgm:prSet presAssocID="{3993195F-40FB-5744-8204-AB680423F36C}" presName="childPlaceholder" presStyleCnt="0"/>
      <dgm:spPr/>
    </dgm:pt>
    <dgm:pt modelId="{CBDB69A5-29B4-BF49-8630-4D52E7350FF9}" type="pres">
      <dgm:prSet presAssocID="{3993195F-40FB-5744-8204-AB680423F36C}" presName="circle" presStyleCnt="0"/>
      <dgm:spPr/>
    </dgm:pt>
    <dgm:pt modelId="{D717FD7B-E071-584F-B135-F2BD6A00318E}" type="pres">
      <dgm:prSet presAssocID="{3993195F-40FB-5744-8204-AB680423F36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E03098-B883-6342-A1F5-6AFAC0EB5B5E}" type="pres">
      <dgm:prSet presAssocID="{3993195F-40FB-5744-8204-AB680423F36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21933D-A3AB-D144-8390-CB7A9B67D4F7}" type="pres">
      <dgm:prSet presAssocID="{3993195F-40FB-5744-8204-AB680423F36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6BDC6-354A-DB4E-AB48-CEA4FEF1FE67}" type="pres">
      <dgm:prSet presAssocID="{3993195F-40FB-5744-8204-AB680423F36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3FCF72-52DB-574B-A9E1-797EE34074CB}" type="pres">
      <dgm:prSet presAssocID="{3993195F-40FB-5744-8204-AB680423F36C}" presName="quadrantPlaceholder" presStyleCnt="0"/>
      <dgm:spPr/>
    </dgm:pt>
    <dgm:pt modelId="{0AF0FA41-939E-7B4B-8710-E33866F4EBB3}" type="pres">
      <dgm:prSet presAssocID="{3993195F-40FB-5744-8204-AB680423F36C}" presName="center1" presStyleLbl="fgShp" presStyleIdx="0" presStyleCnt="2"/>
      <dgm:spPr/>
    </dgm:pt>
    <dgm:pt modelId="{4AE08A78-6ED4-E04D-BBAF-8847518000A5}" type="pres">
      <dgm:prSet presAssocID="{3993195F-40FB-5744-8204-AB680423F36C}" presName="center2" presStyleLbl="fgShp" presStyleIdx="1" presStyleCnt="2"/>
      <dgm:spPr/>
    </dgm:pt>
  </dgm:ptLst>
  <dgm:cxnLst>
    <dgm:cxn modelId="{C9ED5181-76E0-EF47-96EC-A81B3FF35549}" srcId="{3993195F-40FB-5744-8204-AB680423F36C}" destId="{13B4536D-802F-4D4D-878A-B8C68CFF5067}" srcOrd="0" destOrd="0" parTransId="{D3902370-9219-564D-87E7-029182117B7D}" sibTransId="{F742EF43-5095-AA42-A027-EF15BE7EF503}"/>
    <dgm:cxn modelId="{E80AD860-E382-FE49-ABF9-E8A088280E44}" type="presOf" srcId="{4B8408F0-0516-1442-844F-C954C915F37B}" destId="{9161CC7C-9EA0-014B-8122-F15CF01F7B8A}" srcOrd="1" destOrd="0" presId="urn:microsoft.com/office/officeart/2005/8/layout/cycle4"/>
    <dgm:cxn modelId="{4FC93854-60C1-4A46-B32E-E2AE1E3C253D}" srcId="{399D0398-8164-0241-A7E7-12D0703022FA}" destId="{6783E3A6-121A-6A47-8B05-E85E844FC94D}" srcOrd="0" destOrd="0" parTransId="{6C700DC9-4BDB-B841-9F58-472D5031851C}" sibTransId="{CC708E67-44FD-6746-BF06-39E4AA9C0D75}"/>
    <dgm:cxn modelId="{DD4D5F82-A2FC-3342-833B-922C49C59913}" srcId="{C0497544-EF7A-0341-8612-4D1E1EC8775F}" destId="{5E675C0C-647F-A143-A095-36969EB04D2B}" srcOrd="0" destOrd="0" parTransId="{D6D1CDF3-8DB1-A84C-8346-A07195160691}" sibTransId="{4CCB6ECE-F73C-DD4A-9AE2-EE5781C5EA28}"/>
    <dgm:cxn modelId="{C4A5F07C-1C07-E84F-8D45-72E5B57042AA}" srcId="{3993195F-40FB-5744-8204-AB680423F36C}" destId="{399D0398-8164-0241-A7E7-12D0703022FA}" srcOrd="3" destOrd="0" parTransId="{636C8CA6-9A38-5E40-9F96-228EAD9CD651}" sibTransId="{A2DD5585-D844-C14C-9A35-F98F5EC14FE9}"/>
    <dgm:cxn modelId="{325D577C-8C8D-1D48-A2C1-E729F3D6F762}" srcId="{3993195F-40FB-5744-8204-AB680423F36C}" destId="{C0497544-EF7A-0341-8612-4D1E1EC8775F}" srcOrd="1" destOrd="0" parTransId="{EB5D45BD-07B8-F443-8488-B8C42D4D4C65}" sibTransId="{69C6273E-7D59-A04E-8BD9-2C9923B4BC48}"/>
    <dgm:cxn modelId="{127B59F6-2C00-5249-B07D-CDB8A8AF77F7}" type="presOf" srcId="{3993195F-40FB-5744-8204-AB680423F36C}" destId="{587ADF2A-730B-F547-AD1F-9EFA80C3097E}" srcOrd="0" destOrd="0" presId="urn:microsoft.com/office/officeart/2005/8/layout/cycle4"/>
    <dgm:cxn modelId="{3FDE75FE-AB98-084A-A493-F0C131E7BD52}" type="presOf" srcId="{399D0398-8164-0241-A7E7-12D0703022FA}" destId="{F6D6BDC6-354A-DB4E-AB48-CEA4FEF1FE67}" srcOrd="0" destOrd="0" presId="urn:microsoft.com/office/officeart/2005/8/layout/cycle4"/>
    <dgm:cxn modelId="{E1AD144C-C901-4F41-8F95-00C19291C76E}" type="presOf" srcId="{6783E3A6-121A-6A47-8B05-E85E844FC94D}" destId="{E3888AC7-032F-7841-B558-3593BE0B29E4}" srcOrd="0" destOrd="0" presId="urn:microsoft.com/office/officeart/2005/8/layout/cycle4"/>
    <dgm:cxn modelId="{D96638C7-EFAB-BC4B-B08A-2C27D3E443B6}" type="presOf" srcId="{6783E3A6-121A-6A47-8B05-E85E844FC94D}" destId="{6A73692E-2262-244F-9753-326CCDFF8869}" srcOrd="1" destOrd="0" presId="urn:microsoft.com/office/officeart/2005/8/layout/cycle4"/>
    <dgm:cxn modelId="{931C1F13-7D96-7A44-BE40-91A0C64D27BA}" type="presOf" srcId="{C0497544-EF7A-0341-8612-4D1E1EC8775F}" destId="{43E03098-B883-6342-A1F5-6AFAC0EB5B5E}" srcOrd="0" destOrd="0" presId="urn:microsoft.com/office/officeart/2005/8/layout/cycle4"/>
    <dgm:cxn modelId="{61943EEB-5754-D040-B079-CAE0425EA69F}" type="presOf" srcId="{5E675C0C-647F-A143-A095-36969EB04D2B}" destId="{D5F8CB80-F423-F74A-8BDD-B3209085FACE}" srcOrd="0" destOrd="0" presId="urn:microsoft.com/office/officeart/2005/8/layout/cycle4"/>
    <dgm:cxn modelId="{C25BEE3F-DF52-B44C-BF20-446EC124E65B}" srcId="{13B4536D-802F-4D4D-878A-B8C68CFF5067}" destId="{4B8408F0-0516-1442-844F-C954C915F37B}" srcOrd="0" destOrd="0" parTransId="{B1299B5A-A20B-7949-A619-FC8E85FFA4CE}" sibTransId="{03BC8699-A1CF-0942-86B0-E6553B6CA831}"/>
    <dgm:cxn modelId="{914BEBAE-7A58-3A4A-8F71-7F18602D765A}" type="presOf" srcId="{13B4536D-802F-4D4D-878A-B8C68CFF5067}" destId="{D717FD7B-E071-584F-B135-F2BD6A00318E}" srcOrd="0" destOrd="0" presId="urn:microsoft.com/office/officeart/2005/8/layout/cycle4"/>
    <dgm:cxn modelId="{39BA1B78-ED8C-004C-BAA0-36C0286409A0}" type="presOf" srcId="{B4C8A3C0-D5B8-ED45-9E7E-11601FF75E4F}" destId="{2D44DD6C-CB00-A74D-AAA7-FB3A1C6DA247}" srcOrd="0" destOrd="0" presId="urn:microsoft.com/office/officeart/2005/8/layout/cycle4"/>
    <dgm:cxn modelId="{39663890-6264-8B46-9216-DD112F97B151}" type="presOf" srcId="{5E675C0C-647F-A143-A095-36969EB04D2B}" destId="{6CF04BFC-4E1F-204F-B0E0-2CA568BDE72C}" srcOrd="1" destOrd="0" presId="urn:microsoft.com/office/officeart/2005/8/layout/cycle4"/>
    <dgm:cxn modelId="{CC0E9137-7B18-564D-BD6D-AD2A9773339B}" type="presOf" srcId="{B4C8A3C0-D5B8-ED45-9E7E-11601FF75E4F}" destId="{B3BB3733-0FDD-2D47-9032-9B90947ED7D6}" srcOrd="1" destOrd="0" presId="urn:microsoft.com/office/officeart/2005/8/layout/cycle4"/>
    <dgm:cxn modelId="{85804C7D-675A-9647-BEA4-D13911960B4E}" srcId="{3993195F-40FB-5744-8204-AB680423F36C}" destId="{60D05AEA-5183-B84E-B731-BAE04D5B1DE4}" srcOrd="2" destOrd="0" parTransId="{952C2879-8D7E-5344-94CB-58BDB1133702}" sibTransId="{9ADB4670-EF4F-B447-B053-5DFA14DBCF7C}"/>
    <dgm:cxn modelId="{F78BB99A-001F-A447-82F3-12A27E30BE37}" type="presOf" srcId="{4B8408F0-0516-1442-844F-C954C915F37B}" destId="{61CD18DA-6981-844F-895E-76399F075EE8}" srcOrd="0" destOrd="0" presId="urn:microsoft.com/office/officeart/2005/8/layout/cycle4"/>
    <dgm:cxn modelId="{0DA412F4-3FC3-8241-87AD-A66E4C44CC6A}" srcId="{60D05AEA-5183-B84E-B731-BAE04D5B1DE4}" destId="{B4C8A3C0-D5B8-ED45-9E7E-11601FF75E4F}" srcOrd="0" destOrd="0" parTransId="{986826BE-A8CA-3649-9A26-CB599C9C2947}" sibTransId="{9F32F277-687B-004D-B08E-B9F33E2F8AB6}"/>
    <dgm:cxn modelId="{2E79B4A1-616C-0241-BA6A-CC1A068B36F8}" type="presOf" srcId="{60D05AEA-5183-B84E-B731-BAE04D5B1DE4}" destId="{C321933D-A3AB-D144-8390-CB7A9B67D4F7}" srcOrd="0" destOrd="0" presId="urn:microsoft.com/office/officeart/2005/8/layout/cycle4"/>
    <dgm:cxn modelId="{6FF3CC94-82C7-854F-BEE8-1A67C6CD2156}" type="presParOf" srcId="{587ADF2A-730B-F547-AD1F-9EFA80C3097E}" destId="{BBAC6186-69C9-1745-AF27-14AF018A1571}" srcOrd="0" destOrd="0" presId="urn:microsoft.com/office/officeart/2005/8/layout/cycle4"/>
    <dgm:cxn modelId="{EA77E81C-4C30-2A4E-8BA9-CF4BD422D2BE}" type="presParOf" srcId="{BBAC6186-69C9-1745-AF27-14AF018A1571}" destId="{437F6399-0795-B749-9F0D-7DB4D94F3D0F}" srcOrd="0" destOrd="0" presId="urn:microsoft.com/office/officeart/2005/8/layout/cycle4"/>
    <dgm:cxn modelId="{B86B3D95-D4CD-8C47-9A38-BD0199EEC1A2}" type="presParOf" srcId="{437F6399-0795-B749-9F0D-7DB4D94F3D0F}" destId="{61CD18DA-6981-844F-895E-76399F075EE8}" srcOrd="0" destOrd="0" presId="urn:microsoft.com/office/officeart/2005/8/layout/cycle4"/>
    <dgm:cxn modelId="{973901D8-BBB9-9E44-9B6D-516F35156E08}" type="presParOf" srcId="{437F6399-0795-B749-9F0D-7DB4D94F3D0F}" destId="{9161CC7C-9EA0-014B-8122-F15CF01F7B8A}" srcOrd="1" destOrd="0" presId="urn:microsoft.com/office/officeart/2005/8/layout/cycle4"/>
    <dgm:cxn modelId="{043D18FB-9C52-B94A-A459-2D93621B1F61}" type="presParOf" srcId="{BBAC6186-69C9-1745-AF27-14AF018A1571}" destId="{7C1998A8-1B78-C140-8DDC-53BEE75413A4}" srcOrd="1" destOrd="0" presId="urn:microsoft.com/office/officeart/2005/8/layout/cycle4"/>
    <dgm:cxn modelId="{3828A884-EF8A-2C42-90E2-62E03FEC29B0}" type="presParOf" srcId="{7C1998A8-1B78-C140-8DDC-53BEE75413A4}" destId="{D5F8CB80-F423-F74A-8BDD-B3209085FACE}" srcOrd="0" destOrd="0" presId="urn:microsoft.com/office/officeart/2005/8/layout/cycle4"/>
    <dgm:cxn modelId="{3D649961-80A0-A64E-849C-A43AD107C668}" type="presParOf" srcId="{7C1998A8-1B78-C140-8DDC-53BEE75413A4}" destId="{6CF04BFC-4E1F-204F-B0E0-2CA568BDE72C}" srcOrd="1" destOrd="0" presId="urn:microsoft.com/office/officeart/2005/8/layout/cycle4"/>
    <dgm:cxn modelId="{B96C658A-FC3F-6541-8DE9-CF9F64DBA9FE}" type="presParOf" srcId="{BBAC6186-69C9-1745-AF27-14AF018A1571}" destId="{794D6F42-0AB1-CC49-86EB-20BA04543E3E}" srcOrd="2" destOrd="0" presId="urn:microsoft.com/office/officeart/2005/8/layout/cycle4"/>
    <dgm:cxn modelId="{F97766D3-25AA-FE4B-8C8C-64CF595E5C45}" type="presParOf" srcId="{794D6F42-0AB1-CC49-86EB-20BA04543E3E}" destId="{2D44DD6C-CB00-A74D-AAA7-FB3A1C6DA247}" srcOrd="0" destOrd="0" presId="urn:microsoft.com/office/officeart/2005/8/layout/cycle4"/>
    <dgm:cxn modelId="{73D05664-9499-6043-B862-56B6BE9BBA48}" type="presParOf" srcId="{794D6F42-0AB1-CC49-86EB-20BA04543E3E}" destId="{B3BB3733-0FDD-2D47-9032-9B90947ED7D6}" srcOrd="1" destOrd="0" presId="urn:microsoft.com/office/officeart/2005/8/layout/cycle4"/>
    <dgm:cxn modelId="{A47ABD1C-7A9D-DD42-80FA-6FE038A12230}" type="presParOf" srcId="{BBAC6186-69C9-1745-AF27-14AF018A1571}" destId="{D3FFA276-0FA4-154A-98AE-0768E82A899B}" srcOrd="3" destOrd="0" presId="urn:microsoft.com/office/officeart/2005/8/layout/cycle4"/>
    <dgm:cxn modelId="{19C38DD4-F522-5C44-BB09-DE26FD85FBF8}" type="presParOf" srcId="{D3FFA276-0FA4-154A-98AE-0768E82A899B}" destId="{E3888AC7-032F-7841-B558-3593BE0B29E4}" srcOrd="0" destOrd="0" presId="urn:microsoft.com/office/officeart/2005/8/layout/cycle4"/>
    <dgm:cxn modelId="{3C1D00F7-6F6B-9948-B00D-B46C9745FA3A}" type="presParOf" srcId="{D3FFA276-0FA4-154A-98AE-0768E82A899B}" destId="{6A73692E-2262-244F-9753-326CCDFF8869}" srcOrd="1" destOrd="0" presId="urn:microsoft.com/office/officeart/2005/8/layout/cycle4"/>
    <dgm:cxn modelId="{B1EE22AD-0259-1E40-839E-3C6580DB3AEE}" type="presParOf" srcId="{BBAC6186-69C9-1745-AF27-14AF018A1571}" destId="{9666035A-6893-4040-9A14-4A5EF9EA2515}" srcOrd="4" destOrd="0" presId="urn:microsoft.com/office/officeart/2005/8/layout/cycle4"/>
    <dgm:cxn modelId="{D2750481-155B-7642-9933-74614828DA17}" type="presParOf" srcId="{587ADF2A-730B-F547-AD1F-9EFA80C3097E}" destId="{CBDB69A5-29B4-BF49-8630-4D52E7350FF9}" srcOrd="1" destOrd="0" presId="urn:microsoft.com/office/officeart/2005/8/layout/cycle4"/>
    <dgm:cxn modelId="{A6F9A9B0-D49E-024E-8AA3-33BA7DDF14E6}" type="presParOf" srcId="{CBDB69A5-29B4-BF49-8630-4D52E7350FF9}" destId="{D717FD7B-E071-584F-B135-F2BD6A00318E}" srcOrd="0" destOrd="0" presId="urn:microsoft.com/office/officeart/2005/8/layout/cycle4"/>
    <dgm:cxn modelId="{2306DF05-CD8A-8844-BF66-2F74299E631C}" type="presParOf" srcId="{CBDB69A5-29B4-BF49-8630-4D52E7350FF9}" destId="{43E03098-B883-6342-A1F5-6AFAC0EB5B5E}" srcOrd="1" destOrd="0" presId="urn:microsoft.com/office/officeart/2005/8/layout/cycle4"/>
    <dgm:cxn modelId="{3FC7C471-E08D-CF4A-B556-23644FEBA2A2}" type="presParOf" srcId="{CBDB69A5-29B4-BF49-8630-4D52E7350FF9}" destId="{C321933D-A3AB-D144-8390-CB7A9B67D4F7}" srcOrd="2" destOrd="0" presId="urn:microsoft.com/office/officeart/2005/8/layout/cycle4"/>
    <dgm:cxn modelId="{E2B7DEE5-F3AE-414F-8FC1-501839CF7229}" type="presParOf" srcId="{CBDB69A5-29B4-BF49-8630-4D52E7350FF9}" destId="{F6D6BDC6-354A-DB4E-AB48-CEA4FEF1FE67}" srcOrd="3" destOrd="0" presId="urn:microsoft.com/office/officeart/2005/8/layout/cycle4"/>
    <dgm:cxn modelId="{E53D08FA-5BB6-D04B-87E2-CB9416BBCA19}" type="presParOf" srcId="{CBDB69A5-29B4-BF49-8630-4D52E7350FF9}" destId="{493FCF72-52DB-574B-A9E1-797EE34074CB}" srcOrd="4" destOrd="0" presId="urn:microsoft.com/office/officeart/2005/8/layout/cycle4"/>
    <dgm:cxn modelId="{11D5327F-0381-5A44-99E5-ADED897E4D2A}" type="presParOf" srcId="{587ADF2A-730B-F547-AD1F-9EFA80C3097E}" destId="{0AF0FA41-939E-7B4B-8710-E33866F4EBB3}" srcOrd="2" destOrd="0" presId="urn:microsoft.com/office/officeart/2005/8/layout/cycle4"/>
    <dgm:cxn modelId="{DFE1FBEC-4DBD-904E-BF68-1D1D5D1F2178}" type="presParOf" srcId="{587ADF2A-730B-F547-AD1F-9EFA80C3097E}" destId="{4AE08A78-6ED4-E04D-BBAF-8847518000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94612-92E0-FC47-9492-C6BADAA738F7}">
      <dsp:nvSpPr>
        <dsp:cNvPr id="0" name=""/>
        <dsp:cNvSpPr/>
      </dsp:nvSpPr>
      <dsp:spPr>
        <a:xfrm>
          <a:off x="996363" y="1934616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Statistics 101</a:t>
          </a:r>
          <a:endParaRPr lang="zh-CN" altLang="en-US" sz="900" kern="1200" dirty="0"/>
        </a:p>
      </dsp:txBody>
      <dsp:txXfrm>
        <a:off x="1175717" y="2088581"/>
        <a:ext cx="799381" cy="686225"/>
      </dsp:txXfrm>
    </dsp:sp>
    <dsp:sp modelId="{755FE480-FC1A-1D42-8CF6-A2A0C15F8A71}">
      <dsp:nvSpPr>
        <dsp:cNvPr id="0" name=""/>
        <dsp:cNvSpPr/>
      </dsp:nvSpPr>
      <dsp:spPr>
        <a:xfrm>
          <a:off x="1023994" y="2379050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6F40E-53BF-A64A-828A-2BDE19AD8750}">
      <dsp:nvSpPr>
        <dsp:cNvPr id="0" name=""/>
        <dsp:cNvSpPr/>
      </dsp:nvSpPr>
      <dsp:spPr>
        <a:xfrm>
          <a:off x="0" y="1385380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E46D0-A05B-5C44-B91F-894C3769271D}">
      <dsp:nvSpPr>
        <dsp:cNvPr id="0" name=""/>
        <dsp:cNvSpPr/>
      </dsp:nvSpPr>
      <dsp:spPr>
        <a:xfrm>
          <a:off x="793189" y="224707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BE992-E8C9-5E46-8FE0-919330F4BC09}">
      <dsp:nvSpPr>
        <dsp:cNvPr id="0" name=""/>
        <dsp:cNvSpPr/>
      </dsp:nvSpPr>
      <dsp:spPr>
        <a:xfrm>
          <a:off x="1992726" y="1381984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 Foundation</a:t>
          </a:r>
          <a:endParaRPr lang="zh-CN" altLang="en-US" sz="900" kern="1200" dirty="0"/>
        </a:p>
      </dsp:txBody>
      <dsp:txXfrm>
        <a:off x="2172080" y="1535949"/>
        <a:ext cx="799381" cy="686225"/>
      </dsp:txXfrm>
    </dsp:sp>
    <dsp:sp modelId="{08D90BD6-3C75-5849-8033-02014FD330C5}">
      <dsp:nvSpPr>
        <dsp:cNvPr id="0" name=""/>
        <dsp:cNvSpPr/>
      </dsp:nvSpPr>
      <dsp:spPr>
        <a:xfrm>
          <a:off x="2789166" y="2242227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21438-761E-AB4A-9ED1-B8CC124ABF95}">
      <dsp:nvSpPr>
        <dsp:cNvPr id="0" name=""/>
        <dsp:cNvSpPr/>
      </dsp:nvSpPr>
      <dsp:spPr>
        <a:xfrm>
          <a:off x="2988276" y="1932675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5E03E-43C1-A745-8EB4-583B42F23099}">
      <dsp:nvSpPr>
        <dsp:cNvPr id="0" name=""/>
        <dsp:cNvSpPr/>
      </dsp:nvSpPr>
      <dsp:spPr>
        <a:xfrm>
          <a:off x="3016720" y="237516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99946-832D-6C41-A19F-2E69353CCDEB}">
      <dsp:nvSpPr>
        <dsp:cNvPr id="0" name=""/>
        <dsp:cNvSpPr/>
      </dsp:nvSpPr>
      <dsp:spPr>
        <a:xfrm>
          <a:off x="996363" y="835659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Deep-Learning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Expert</a:t>
          </a:r>
          <a:endParaRPr lang="zh-CN" altLang="en-US" sz="900" kern="1200" dirty="0"/>
        </a:p>
      </dsp:txBody>
      <dsp:txXfrm>
        <a:off x="1175717" y="989624"/>
        <a:ext cx="799381" cy="686225"/>
      </dsp:txXfrm>
    </dsp:sp>
    <dsp:sp modelId="{22850D32-F8EC-DA4F-AB09-9F765517E81B}">
      <dsp:nvSpPr>
        <dsp:cNvPr id="0" name=""/>
        <dsp:cNvSpPr/>
      </dsp:nvSpPr>
      <dsp:spPr>
        <a:xfrm>
          <a:off x="1784676" y="849245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969C-306B-D24C-8E05-EEFB87C2111D}">
      <dsp:nvSpPr>
        <dsp:cNvPr id="0" name=""/>
        <dsp:cNvSpPr/>
      </dsp:nvSpPr>
      <dsp:spPr>
        <a:xfrm>
          <a:off x="1992726" y="283027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77F09-C6CD-4D42-BCEF-264ABDE87D65}">
      <dsp:nvSpPr>
        <dsp:cNvPr id="0" name=""/>
        <dsp:cNvSpPr/>
      </dsp:nvSpPr>
      <dsp:spPr>
        <a:xfrm>
          <a:off x="2025233" y="723580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138C7-7B4B-4D4B-9F05-21249A784233}">
      <dsp:nvSpPr>
        <dsp:cNvPr id="0" name=""/>
        <dsp:cNvSpPr/>
      </dsp:nvSpPr>
      <dsp:spPr>
        <a:xfrm>
          <a:off x="2988276" y="833718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Data-Sciences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For Business</a:t>
          </a:r>
          <a:endParaRPr lang="zh-CN" altLang="en-US" sz="900" kern="1200" dirty="0"/>
        </a:p>
      </dsp:txBody>
      <dsp:txXfrm>
        <a:off x="3167630" y="987683"/>
        <a:ext cx="799381" cy="686225"/>
      </dsp:txXfrm>
    </dsp:sp>
    <dsp:sp modelId="{552C69F6-0A4F-024B-A5AA-09D56EA7E6FD}">
      <dsp:nvSpPr>
        <dsp:cNvPr id="0" name=""/>
        <dsp:cNvSpPr/>
      </dsp:nvSpPr>
      <dsp:spPr>
        <a:xfrm>
          <a:off x="3990328" y="1273786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F6756-EDDB-BE48-8FE6-8AA2365EA29D}">
      <dsp:nvSpPr>
        <dsp:cNvPr id="0" name=""/>
        <dsp:cNvSpPr/>
      </dsp:nvSpPr>
      <dsp:spPr>
        <a:xfrm>
          <a:off x="3984639" y="1392658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F82E7-8ED6-2E4E-B8A9-C999AF00031B}">
      <dsp:nvSpPr>
        <dsp:cNvPr id="0" name=""/>
        <dsp:cNvSpPr/>
      </dsp:nvSpPr>
      <dsp:spPr>
        <a:xfrm>
          <a:off x="4210568" y="1410125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9B113-8D31-D647-B0BE-46CC1D4BE9D9}">
      <dsp:nvSpPr>
        <dsp:cNvPr id="0" name=""/>
        <dsp:cNvSpPr/>
      </dsp:nvSpPr>
      <dsp:spPr>
        <a:xfrm>
          <a:off x="3984639" y="293701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Text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Analytics</a:t>
          </a:r>
          <a:endParaRPr lang="zh-CN" altLang="en-US" sz="900" kern="1200" dirty="0"/>
        </a:p>
      </dsp:txBody>
      <dsp:txXfrm>
        <a:off x="4163993" y="447666"/>
        <a:ext cx="799381" cy="686225"/>
      </dsp:txXfrm>
    </dsp:sp>
    <dsp:sp modelId="{4DCE6453-9846-B347-8E48-00C7F0AD0B21}">
      <dsp:nvSpPr>
        <dsp:cNvPr id="0" name=""/>
        <dsp:cNvSpPr/>
      </dsp:nvSpPr>
      <dsp:spPr>
        <a:xfrm>
          <a:off x="4986691" y="739106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8A99-CA40-F242-AC6A-1FF5961450F1}">
      <dsp:nvSpPr>
        <dsp:cNvPr id="0" name=""/>
        <dsp:cNvSpPr/>
      </dsp:nvSpPr>
      <dsp:spPr>
        <a:xfrm>
          <a:off x="4981002" y="848274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23A4E-280F-D841-BD6A-68A793258812}">
      <dsp:nvSpPr>
        <dsp:cNvPr id="0" name=""/>
        <dsp:cNvSpPr/>
      </dsp:nvSpPr>
      <dsp:spPr>
        <a:xfrm>
          <a:off x="5211807" y="870108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B7ACC-F3D0-8D43-8705-E452BA2B8AB0}">
      <dsp:nvSpPr>
        <dsp:cNvPr id="0" name=""/>
        <dsp:cNvSpPr/>
      </dsp:nvSpPr>
      <dsp:spPr>
        <a:xfrm>
          <a:off x="4981002" y="1945290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Bootcamp</a:t>
          </a:r>
          <a:endParaRPr lang="zh-CN" altLang="en-US" sz="900" kern="1200" dirty="0"/>
        </a:p>
      </dsp:txBody>
      <dsp:txXfrm>
        <a:off x="5160356" y="2099255"/>
        <a:ext cx="799381" cy="686225"/>
      </dsp:txXfrm>
    </dsp:sp>
    <dsp:sp modelId="{B391B8D3-8969-2A43-9A1E-2020CC57C103}">
      <dsp:nvSpPr>
        <dsp:cNvPr id="0" name=""/>
        <dsp:cNvSpPr/>
      </dsp:nvSpPr>
      <dsp:spPr>
        <a:xfrm>
          <a:off x="5210182" y="2816207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39375-BA07-3D46-B9C0-3292318A6EE5}">
      <dsp:nvSpPr>
        <dsp:cNvPr id="0" name=""/>
        <dsp:cNvSpPr/>
      </dsp:nvSpPr>
      <dsp:spPr>
        <a:xfrm>
          <a:off x="3984639" y="2489674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4EE2F-AE62-F244-8C7B-B163845BC74E}">
      <dsp:nvSpPr>
        <dsp:cNvPr id="0" name=""/>
        <dsp:cNvSpPr/>
      </dsp:nvSpPr>
      <dsp:spPr>
        <a:xfrm>
          <a:off x="4995631" y="2925860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5DEF0-0E7A-5049-B217-D71F90230E8D}">
      <dsp:nvSpPr>
        <dsp:cNvPr id="0" name=""/>
        <dsp:cNvSpPr/>
      </dsp:nvSpPr>
      <dsp:spPr>
        <a:xfrm>
          <a:off x="1991913" y="2483366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Data-Sciences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Foundation</a:t>
          </a:r>
          <a:endParaRPr lang="zh-CN" altLang="en-US" sz="900" kern="1200" dirty="0"/>
        </a:p>
      </dsp:txBody>
      <dsp:txXfrm>
        <a:off x="2171267" y="2637331"/>
        <a:ext cx="799381" cy="686225"/>
      </dsp:txXfrm>
    </dsp:sp>
    <dsp:sp modelId="{E73CEE53-6DE9-CF4E-A9FA-7D66B56015A7}">
      <dsp:nvSpPr>
        <dsp:cNvPr id="0" name=""/>
        <dsp:cNvSpPr/>
      </dsp:nvSpPr>
      <dsp:spPr>
        <a:xfrm>
          <a:off x="2024421" y="292391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27239-30C2-3448-B9CA-31707310D420}">
      <dsp:nvSpPr>
        <dsp:cNvPr id="0" name=""/>
        <dsp:cNvSpPr/>
      </dsp:nvSpPr>
      <dsp:spPr>
        <a:xfrm>
          <a:off x="995550" y="3035998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FF4BF-6793-4340-AFDB-671B60F3699A}">
      <dsp:nvSpPr>
        <dsp:cNvPr id="0" name=""/>
        <dsp:cNvSpPr/>
      </dsp:nvSpPr>
      <dsp:spPr>
        <a:xfrm>
          <a:off x="1783863" y="305006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B7C37-631D-AA4B-8583-974BB7537ED8}">
      <dsp:nvSpPr>
        <dsp:cNvPr id="0" name=""/>
        <dsp:cNvSpPr/>
      </dsp:nvSpPr>
      <dsp:spPr>
        <a:xfrm>
          <a:off x="5972489" y="2502289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Hadoop</a:t>
          </a:r>
          <a:endParaRPr lang="en-US" altLang="zh-CN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Admin</a:t>
          </a:r>
          <a:endParaRPr lang="zh-CN" altLang="en-US" sz="900" kern="1200" dirty="0"/>
        </a:p>
      </dsp:txBody>
      <dsp:txXfrm>
        <a:off x="6151843" y="2656254"/>
        <a:ext cx="799381" cy="686225"/>
      </dsp:txXfrm>
    </dsp:sp>
    <dsp:sp modelId="{A25B4246-12AA-8D48-98D9-2B32699AFD72}">
      <dsp:nvSpPr>
        <dsp:cNvPr id="0" name=""/>
        <dsp:cNvSpPr/>
      </dsp:nvSpPr>
      <dsp:spPr>
        <a:xfrm>
          <a:off x="6201669" y="3373206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00792-0A06-704A-8F3D-8B0EC9F8E6DC}">
      <dsp:nvSpPr>
        <dsp:cNvPr id="0" name=""/>
        <dsp:cNvSpPr/>
      </dsp:nvSpPr>
      <dsp:spPr>
        <a:xfrm>
          <a:off x="4976126" y="3046673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BF7CA-B7FD-824C-9CDD-7969233EA536}">
      <dsp:nvSpPr>
        <dsp:cNvPr id="0" name=""/>
        <dsp:cNvSpPr/>
      </dsp:nvSpPr>
      <dsp:spPr>
        <a:xfrm>
          <a:off x="5987118" y="348285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3D520-8712-844D-B123-517FA9114A86}">
      <dsp:nvSpPr>
        <dsp:cNvPr id="0" name=""/>
        <dsp:cNvSpPr/>
      </dsp:nvSpPr>
      <dsp:spPr>
        <a:xfrm>
          <a:off x="5976553" y="304376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Hadoop</a:t>
          </a:r>
          <a:endParaRPr lang="en-US" altLang="zh-CN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Programing</a:t>
          </a:r>
          <a:endParaRPr lang="zh-CN" altLang="en-US" sz="900" kern="1200" dirty="0"/>
        </a:p>
      </dsp:txBody>
      <dsp:txXfrm>
        <a:off x="6155907" y="458341"/>
        <a:ext cx="799381" cy="686225"/>
      </dsp:txXfrm>
    </dsp:sp>
    <dsp:sp modelId="{8EC8229F-A195-F348-80D6-0E5965BD560D}">
      <dsp:nvSpPr>
        <dsp:cNvPr id="0" name=""/>
        <dsp:cNvSpPr/>
      </dsp:nvSpPr>
      <dsp:spPr>
        <a:xfrm>
          <a:off x="6777056" y="117868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8090C-2964-0C4B-9C81-78E59612D8E2}">
      <dsp:nvSpPr>
        <dsp:cNvPr id="0" name=""/>
        <dsp:cNvSpPr/>
      </dsp:nvSpPr>
      <dsp:spPr>
        <a:xfrm>
          <a:off x="5976553" y="1401877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2EED-F165-0649-9FBA-77A44984C550}">
      <dsp:nvSpPr>
        <dsp:cNvPr id="0" name=""/>
        <dsp:cNvSpPr/>
      </dsp:nvSpPr>
      <dsp:spPr>
        <a:xfrm>
          <a:off x="6777056" y="140769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56077-E995-8848-8633-0E628A2E154A}">
      <dsp:nvSpPr>
        <dsp:cNvPr id="0" name=""/>
        <dsp:cNvSpPr/>
      </dsp:nvSpPr>
      <dsp:spPr>
        <a:xfrm>
          <a:off x="2984213" y="3040365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Hadoop</a:t>
          </a:r>
          <a:endParaRPr lang="en-US" altLang="zh-CN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Foundation</a:t>
          </a:r>
          <a:endParaRPr lang="zh-CN" altLang="en-US" sz="900" kern="1200" dirty="0"/>
        </a:p>
      </dsp:txBody>
      <dsp:txXfrm>
        <a:off x="3163567" y="3194330"/>
        <a:ext cx="799381" cy="686225"/>
      </dsp:txXfrm>
    </dsp:sp>
    <dsp:sp modelId="{1FF75A10-B8CB-0044-8BDB-C904A2A00915}">
      <dsp:nvSpPr>
        <dsp:cNvPr id="0" name=""/>
        <dsp:cNvSpPr/>
      </dsp:nvSpPr>
      <dsp:spPr>
        <a:xfrm>
          <a:off x="3213392" y="3911282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A5A03-596B-3546-93AB-DAB6C2DA29DF}">
      <dsp:nvSpPr>
        <dsp:cNvPr id="0" name=""/>
        <dsp:cNvSpPr/>
      </dsp:nvSpPr>
      <dsp:spPr>
        <a:xfrm>
          <a:off x="1987850" y="3584749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EF0D0-56D1-F944-A10C-C9C7ED3CCE49}">
      <dsp:nvSpPr>
        <dsp:cNvPr id="0" name=""/>
        <dsp:cNvSpPr/>
      </dsp:nvSpPr>
      <dsp:spPr>
        <a:xfrm>
          <a:off x="2998841" y="4020935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419F9-9454-ED45-8B07-7D57FEA718F7}">
      <dsp:nvSpPr>
        <dsp:cNvPr id="0" name=""/>
        <dsp:cNvSpPr/>
      </dsp:nvSpPr>
      <dsp:spPr>
        <a:xfrm>
          <a:off x="4973688" y="4140777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err="1" smtClean="0"/>
            <a:t>Hadoop</a:t>
          </a:r>
          <a:endParaRPr lang="en-US" altLang="zh-CN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Access</a:t>
          </a:r>
          <a:endParaRPr lang="zh-CN" altLang="en-US" sz="900" kern="1200" dirty="0"/>
        </a:p>
      </dsp:txBody>
      <dsp:txXfrm>
        <a:off x="5153042" y="4294742"/>
        <a:ext cx="799381" cy="686225"/>
      </dsp:txXfrm>
    </dsp:sp>
    <dsp:sp modelId="{21730302-878B-B942-B73F-C4B1159C7681}">
      <dsp:nvSpPr>
        <dsp:cNvPr id="0" name=""/>
        <dsp:cNvSpPr/>
      </dsp:nvSpPr>
      <dsp:spPr>
        <a:xfrm>
          <a:off x="5001320" y="4583271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72DFC-3571-384B-AF86-28E426CAC2D3}">
      <dsp:nvSpPr>
        <dsp:cNvPr id="0" name=""/>
        <dsp:cNvSpPr/>
      </dsp:nvSpPr>
      <dsp:spPr>
        <a:xfrm>
          <a:off x="3977325" y="3590086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F56D4-6525-1E49-86C2-4359D28416DC}">
      <dsp:nvSpPr>
        <dsp:cNvPr id="0" name=""/>
        <dsp:cNvSpPr/>
      </dsp:nvSpPr>
      <dsp:spPr>
        <a:xfrm>
          <a:off x="4773765" y="4450329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EAF25-3503-C84B-9761-304295540DDC}">
      <dsp:nvSpPr>
        <dsp:cNvPr id="0" name=""/>
        <dsp:cNvSpPr/>
      </dsp:nvSpPr>
      <dsp:spPr>
        <a:xfrm>
          <a:off x="5973302" y="3601731"/>
          <a:ext cx="1158089" cy="99415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Spark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Big-Data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Programming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Level2</a:t>
          </a:r>
          <a:endParaRPr lang="zh-CN" altLang="en-US" sz="900" kern="1200" dirty="0"/>
        </a:p>
      </dsp:txBody>
      <dsp:txXfrm>
        <a:off x="6152656" y="3755696"/>
        <a:ext cx="799381" cy="686225"/>
      </dsp:txXfrm>
    </dsp:sp>
    <dsp:sp modelId="{7FCC8B5A-85A3-BD4C-BA2F-353B8E02CFF4}">
      <dsp:nvSpPr>
        <dsp:cNvPr id="0" name=""/>
        <dsp:cNvSpPr/>
      </dsp:nvSpPr>
      <dsp:spPr>
        <a:xfrm>
          <a:off x="6984293" y="4037917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C0F3D-C499-D747-8297-921643AFD8A0}">
      <dsp:nvSpPr>
        <dsp:cNvPr id="0" name=""/>
        <dsp:cNvSpPr/>
      </dsp:nvSpPr>
      <dsp:spPr>
        <a:xfrm>
          <a:off x="6968852" y="3057347"/>
          <a:ext cx="1158089" cy="99415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BA028-A1BD-5945-91C5-A7C22D526CF6}">
      <dsp:nvSpPr>
        <dsp:cNvPr id="0" name=""/>
        <dsp:cNvSpPr/>
      </dsp:nvSpPr>
      <dsp:spPr>
        <a:xfrm>
          <a:off x="7198845" y="3928264"/>
          <a:ext cx="134907" cy="1164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4DD6C-CB00-A74D-AAA7-FB3A1C6DA247}">
      <dsp:nvSpPr>
        <dsp:cNvPr id="0" name=""/>
        <dsp:cNvSpPr/>
      </dsp:nvSpPr>
      <dsp:spPr>
        <a:xfrm>
          <a:off x="4697455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同质化</a:t>
          </a:r>
          <a:endParaRPr lang="zh-CN" altLang="en-US" sz="2400" kern="1200" dirty="0"/>
        </a:p>
      </dsp:txBody>
      <dsp:txXfrm>
        <a:off x="5328306" y="3117207"/>
        <a:ext cx="1348197" cy="918226"/>
      </dsp:txXfrm>
    </dsp:sp>
    <dsp:sp modelId="{E3888AC7-032F-7841-B558-3593BE0B29E4}">
      <dsp:nvSpPr>
        <dsp:cNvPr id="0" name=""/>
        <dsp:cNvSpPr/>
      </dsp:nvSpPr>
      <dsp:spPr>
        <a:xfrm>
          <a:off x="142187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市场大</a:t>
          </a:r>
          <a:endParaRPr lang="zh-CN" altLang="en-US" sz="2400" kern="1200" dirty="0"/>
        </a:p>
      </dsp:txBody>
      <dsp:txXfrm>
        <a:off x="1450437" y="3117207"/>
        <a:ext cx="1348197" cy="918226"/>
      </dsp:txXfrm>
    </dsp:sp>
    <dsp:sp modelId="{D5F8CB80-F423-F74A-8BDD-B3209085FACE}">
      <dsp:nvSpPr>
        <dsp:cNvPr id="0" name=""/>
        <dsp:cNvSpPr/>
      </dsp:nvSpPr>
      <dsp:spPr>
        <a:xfrm>
          <a:off x="4697455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初创公司</a:t>
          </a:r>
          <a:endParaRPr lang="zh-CN" altLang="en-US" sz="2400" kern="1200" dirty="0"/>
        </a:p>
      </dsp:txBody>
      <dsp:txXfrm>
        <a:off x="5328306" y="28567"/>
        <a:ext cx="1348197" cy="918226"/>
      </dsp:txXfrm>
    </dsp:sp>
    <dsp:sp modelId="{61CD18DA-6981-844F-895E-76399F075EE8}">
      <dsp:nvSpPr>
        <dsp:cNvPr id="0" name=""/>
        <dsp:cNvSpPr/>
      </dsp:nvSpPr>
      <dsp:spPr>
        <a:xfrm>
          <a:off x="142187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快，精准</a:t>
          </a:r>
          <a:endParaRPr lang="zh-CN" altLang="en-US" sz="2400" kern="1200" dirty="0"/>
        </a:p>
      </dsp:txBody>
      <dsp:txXfrm>
        <a:off x="1450437" y="28567"/>
        <a:ext cx="1348197" cy="918226"/>
      </dsp:txXfrm>
    </dsp:sp>
    <dsp:sp modelId="{D717FD7B-E071-584F-B135-F2BD6A00318E}">
      <dsp:nvSpPr>
        <dsp:cNvPr id="0" name=""/>
        <dsp:cNvSpPr/>
      </dsp:nvSpPr>
      <dsp:spPr>
        <a:xfrm>
          <a:off x="2263119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S</a:t>
          </a:r>
          <a:endParaRPr lang="zh-CN" altLang="en-US" sz="4400" kern="1200" dirty="0"/>
        </a:p>
      </dsp:txBody>
      <dsp:txXfrm>
        <a:off x="2778527" y="747055"/>
        <a:ext cx="1244304" cy="1244304"/>
      </dsp:txXfrm>
    </dsp:sp>
    <dsp:sp modelId="{43E03098-B883-6342-A1F5-6AFAC0EB5B5E}">
      <dsp:nvSpPr>
        <dsp:cNvPr id="0" name=""/>
        <dsp:cNvSpPr/>
      </dsp:nvSpPr>
      <dsp:spPr>
        <a:xfrm rot="5400000">
          <a:off x="410411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W</a:t>
          </a:r>
          <a:endParaRPr lang="zh-CN" altLang="en-US" sz="4400" kern="1200" dirty="0"/>
        </a:p>
      </dsp:txBody>
      <dsp:txXfrm rot="-5400000">
        <a:off x="4104110" y="747055"/>
        <a:ext cx="1244304" cy="1244304"/>
      </dsp:txXfrm>
    </dsp:sp>
    <dsp:sp modelId="{C321933D-A3AB-D144-8390-CB7A9B67D4F7}">
      <dsp:nvSpPr>
        <dsp:cNvPr id="0" name=""/>
        <dsp:cNvSpPr/>
      </dsp:nvSpPr>
      <dsp:spPr>
        <a:xfrm rot="10800000">
          <a:off x="410411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T</a:t>
          </a:r>
          <a:endParaRPr lang="zh-CN" altLang="en-US" sz="4400" kern="1200" dirty="0"/>
        </a:p>
      </dsp:txBody>
      <dsp:txXfrm rot="10800000">
        <a:off x="4104110" y="2072640"/>
        <a:ext cx="1244304" cy="1244304"/>
      </dsp:txXfrm>
    </dsp:sp>
    <dsp:sp modelId="{F6D6BDC6-354A-DB4E-AB48-CEA4FEF1FE67}">
      <dsp:nvSpPr>
        <dsp:cNvPr id="0" name=""/>
        <dsp:cNvSpPr/>
      </dsp:nvSpPr>
      <dsp:spPr>
        <a:xfrm rot="16200000">
          <a:off x="2263119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O</a:t>
          </a:r>
          <a:endParaRPr lang="zh-CN" altLang="en-US" sz="4400" kern="1200" dirty="0"/>
        </a:p>
      </dsp:txBody>
      <dsp:txXfrm rot="5400000">
        <a:off x="2778527" y="2072640"/>
        <a:ext cx="1244304" cy="1244304"/>
      </dsp:txXfrm>
    </dsp:sp>
    <dsp:sp modelId="{0AF0FA41-939E-7B4B-8710-E33866F4EBB3}">
      <dsp:nvSpPr>
        <dsp:cNvPr id="0" name=""/>
        <dsp:cNvSpPr/>
      </dsp:nvSpPr>
      <dsp:spPr>
        <a:xfrm>
          <a:off x="3759687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08A78-6ED4-E04D-BBAF-8847518000A5}">
      <dsp:nvSpPr>
        <dsp:cNvPr id="0" name=""/>
        <dsp:cNvSpPr/>
      </dsp:nvSpPr>
      <dsp:spPr>
        <a:xfrm rot="10800000">
          <a:off x="3759687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BEA49-4D5A-4BFE-AB59-2253AF571EBF}" type="datetimeFigureOut">
              <a:rPr lang="zh-CN" altLang="en-US" smtClean="0"/>
              <a:t>17/07/17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925F-4E9F-4D8E-8F68-794EBD4A2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3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/>
              <a:t>30</a:t>
            </a:fld>
            <a:endParaRPr lang="en-US" altLang="en-US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抓住战略机遇，构建竞争优势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1.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企业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: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抓住人工智能风口，构建新的竞争优势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传统企业的竞争优势主要来自于两个方面，其一，在企业布局上，企业有专有的固 定资产、品牌、知识产权等资源，在所在领域取得规模经济和范围经济，并通过门店和 经销商网络建立了稳定的客户关系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;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其二，在企业自身的能力上，企业积累独特的人力 资源和技能，并在流程上尽可能精简。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大数据和人工智能将企业竞争带入新的纪元，互联网不仅连接虚拟空间，还连接人 和资产所在的现实空间。人工智能时代，企业竞争优势转变为算法和数据资产，建立学 习网络和数据生态，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360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度洞察消费者，通过人工智能不断地学习产生新的知识，同时 再数据驱动下，进行即时自动决策。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为实现快速转型，在人工智能阶段构建新的竞争优势，传统企业需要携手互联网企 业，探索新的商业模式。通用电气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(GE)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公司与微软公司近期宣布合作将通用电气用于 工业互联网的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Predix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平台登陆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Microsoft Azure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云平台为工业客户提供服务。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年，富士 康和阿里巴巴合作发起“淘富成真”项目，这一项目开放富士康世界级的设计、研发、 专利、供应链、智造等能力，阿里云的云计算平台和大数据处理能力，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YunOS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物联网操 作系统能力，阿里电商平台、淘宝众筹能力，同时引入基金和孵化器等企业为创业者提 供全链路创新创业服务，目的是帮助中小智能硬件的创业者，完成硬件创业孵化的闭 环。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政府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: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全方位政策支持，构建人工智能产业体系 </a:t>
            </a:r>
            <a:endParaRPr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工智能产业已充分得到了我国政府的重视，近期国家级人工智能扶持政策相继出 台。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7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月，国务院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关于积极推进‘互联网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+’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行动的指导意见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中指出，“将 推进人工智能产业在技术和应用层面加速发展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......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人工智能作为重点布局的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11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个领域之 一，将会在智能家居、智能终端、智能汽车及机器人等领域进一步推广应用。”为落实 该指导意见，加快人工智能产业发展，国家发展改革委、科技部、工业和信息化部、中 央网信办制定了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《‘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+’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人工智能三年行动实施方案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，指出，“到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年，中 国将基本建立人工智能产业体系、创新服务体系和标准化体系，培育若干全球领先的人 工智能骨干企业，行成千亿级的人工智能市场应用规模。 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8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3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D925F-4E9F-4D8E-8F68-794EBD4A2A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D925F-4E9F-4D8E-8F68-794EBD4A2A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45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/>
              <a:t>27</a:t>
            </a:fld>
            <a:endParaRPr lang="en-US" altLang="en-US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抓住战略机遇，构建竞争优势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1.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企业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: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抓住人工智能风口，构建新的竞争优势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传统企业的竞争优势主要来自于两个方面，其一，在企业布局上，企业有专有的固 定资产、品牌、知识产权等资源，在所在领域取得规模经济和范围经济，并通过门店和 经销商网络建立了稳定的客户关系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;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其二，在企业自身的能力上，企业积累独特的人力 资源和技能，并在流程上尽可能精简。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大数据和人工智能将企业竞争带入新的纪元，互联网不仅连接虚拟空间，还连接人 和资产所在的现实空间。人工智能时代，企业竞争优势转变为算法和数据资产，建立学 习网络和数据生态，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360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度洞察消费者，通过人工智能不断地学习产生新的知识，同时 再数据驱动下，进行即时自动决策。 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为实现快速转型，在人工智能阶段构建新的竞争优势，传统企业需要携手互联网企 业，探索新的商业模式。通用电气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(GE)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公司与微软公司近期宣布合作将通用电气用于 工业互联网的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Predix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平台登陆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Microsoft Azure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云平台为工业客户提供服务。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年，富士 康和阿里巴巴合作发起“淘富成真”项目，这一项目开放富士康世界级的设计、研发、 专利、供应链、智造等能力，阿里云的云计算平台和大数据处理能力，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YunOS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物联网操 作系统能力，阿里电商平台、淘宝众筹能力，同时引入基金和孵化器等企业为创业者提 供全链路创新创业服务，目的是帮助中小智能硬件的创业者，完成硬件创业孵化的闭 环。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政府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: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全方位政策支持，构建人工智能产业体系 </a:t>
            </a:r>
            <a:endParaRPr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工智能产业已充分得到了我国政府的重视，近期国家级人工智能扶持政策相继出 台。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7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月，国务院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关于积极推进‘互联网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+’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行动的指导意见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中指出，“将 推进人工智能产业在技术和应用层面加速发展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......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人工智能作为重点布局的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11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个领域之 一，将会在智能家居、智能终端、智能汽车及机器人等领域进一步推广应用。”为落实 该指导意见，加快人工智能产业发展，国家发展改革委、科技部、工业和信息化部、中 央网信办制定了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《‘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+’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人工智能三年行动实施方案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，指出，“到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2018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年，中 国将基本建立人工智能产业体系、创新服务体系和标准化体系，培育若干全球领先的人 工智能骨干企业，行成千亿级的人工智能市场应用规模。 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/>
              <a:t>28</a:t>
            </a:fld>
            <a:endParaRPr lang="en-US" altLang="en-US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r>
              <a:rPr lang="zh-CN" altLang="en-US" dirty="0" smtClean="0"/>
              <a:t>根据火石创造发布的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医学人工智能产业图谱和投资趋势分析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报告显示，中国已经成为全球领先的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研发中心，医疗人工智能公司从</a:t>
            </a:r>
            <a:r>
              <a:rPr lang="en-US" altLang="zh-CN" dirty="0" smtClean="0"/>
              <a:t>1998</a:t>
            </a:r>
            <a:r>
              <a:rPr lang="zh-CN" altLang="en-US" dirty="0" smtClean="0"/>
              <a:t>年的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家增长到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年的</a:t>
            </a:r>
            <a:r>
              <a:rPr lang="en-US" altLang="zh-CN" dirty="0" smtClean="0"/>
              <a:t>36</a:t>
            </a:r>
            <a:r>
              <a:rPr lang="zh-CN" altLang="en-US" dirty="0" smtClean="0"/>
              <a:t>家。根据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年的不完全统计，目前国内可统计的医学人工智能公司达到</a:t>
            </a:r>
            <a:r>
              <a:rPr lang="en-US" altLang="zh-CN" dirty="0" smtClean="0"/>
              <a:t>144</a:t>
            </a:r>
            <a:r>
              <a:rPr lang="zh-CN" altLang="en-US" dirty="0" smtClean="0"/>
              <a:t>家。</a:t>
            </a:r>
            <a:endParaRPr lang="en-US" altLang="zh-CN" dirty="0" smtClean="0"/>
          </a:p>
          <a:p>
            <a:r>
              <a:rPr lang="zh-CN" altLang="en-US" smtClean="0"/>
              <a:t>在人工智能领域，或者在互联网领域，场景大于数据，数据大于算法。所以，最核心的是场景。我们不纠结是医生，还是医院、还是患者个人愿意来付钱，你的产品体验好，可能是患者付费，或者医院付费，也可能是医生付费。我们相信，只要有场景，就会有人愿意来付这个钱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/>
              <a:t>29</a:t>
            </a:fld>
            <a:endParaRPr lang="en-US" altLang="en-US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63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066801"/>
            <a:ext cx="5384099" cy="37004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066801"/>
            <a:ext cx="5384099" cy="37004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245225"/>
            <a:ext cx="2844430" cy="4762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245225"/>
            <a:ext cx="3860297" cy="47625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基于人工智能超高效率及准确度的安防卫士</a:t>
            </a:r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245225"/>
            <a:ext cx="2844430" cy="4762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5B74C6-BFB9-48BB-BE03-DA48538A2EB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56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kit.ai/" TargetMode="External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700492" y="41338"/>
            <a:ext cx="6816662" cy="6816662"/>
          </a:xfrm>
          <a:prstGeom prst="ellipse">
            <a:avLst/>
          </a:prstGeom>
          <a:solidFill>
            <a:srgbClr val="79AC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00492" y="2096831"/>
            <a:ext cx="6934912" cy="2718135"/>
            <a:chOff x="4152879" y="2089674"/>
            <a:chExt cx="6934912" cy="2718135"/>
          </a:xfrm>
        </p:grpSpPr>
        <p:cxnSp>
          <p:nvCxnSpPr>
            <p:cNvPr id="9" name="直接连接符 8"/>
            <p:cNvCxnSpPr>
              <a:cxnSpLocks/>
            </p:cNvCxnSpPr>
            <p:nvPr/>
          </p:nvCxnSpPr>
          <p:spPr>
            <a:xfrm>
              <a:off x="4510400" y="3803482"/>
              <a:ext cx="61815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351546" y="3976812"/>
              <a:ext cx="422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项目计划书</a:t>
              </a:r>
              <a:endParaRPr lang="en-US" altLang="zh-CN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52879" y="2873391"/>
              <a:ext cx="69349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医学影像</a:t>
              </a:r>
              <a:r>
                <a:rPr lang="en-US" altLang="zh-CN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AI</a:t>
              </a:r>
              <a:r>
                <a:rPr lang="zh-CN" alt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智能分析平台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17631" y="2089674"/>
              <a:ext cx="40767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err="1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Smartkit</a:t>
              </a:r>
              <a:r>
                <a:rPr lang="zh-CN" altLang="en-US" sz="48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.</a:t>
              </a:r>
              <a:r>
                <a:rPr lang="zh-CN" altLang="zh-CN" sz="48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t</a:t>
              </a:r>
              <a:r>
                <a:rPr lang="en-US" altLang="zh-CN" sz="4800" dirty="0" err="1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ech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681447" y="1166207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700492" y="3906029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007946" y="1166207"/>
            <a:ext cx="2173771" cy="217377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81" y="1397115"/>
            <a:ext cx="1909637" cy="15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4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51" y="2173888"/>
            <a:ext cx="2301972" cy="16163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94" y="2173888"/>
            <a:ext cx="2301973" cy="1616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74" y="3862667"/>
            <a:ext cx="2301972" cy="16067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" y="3862667"/>
            <a:ext cx="2301972" cy="16067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5317" y="2173888"/>
            <a:ext cx="2301972" cy="1626007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5673" y="2173888"/>
            <a:ext cx="2301972" cy="1626007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5495" y="3853635"/>
            <a:ext cx="2301972" cy="1626007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2016-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中日友好医院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大数据舌诊项目</a:t>
            </a:r>
          </a:p>
        </p:txBody>
      </p:sp>
      <p:sp>
        <p:nvSpPr>
          <p:cNvPr id="11" name="矩形 10"/>
          <p:cNvSpPr/>
          <p:nvPr/>
        </p:nvSpPr>
        <p:spPr>
          <a:xfrm>
            <a:off x="7415852" y="3863893"/>
            <a:ext cx="2301972" cy="162600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72667" y="2619500"/>
            <a:ext cx="20090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2017-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joinEF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深度学习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智能聊天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机器人</a:t>
            </a:r>
          </a:p>
        </p:txBody>
      </p:sp>
      <p:sp>
        <p:nvSpPr>
          <p:cNvPr id="21" name="矩形 20"/>
          <p:cNvSpPr/>
          <p:nvPr/>
        </p:nvSpPr>
        <p:spPr>
          <a:xfrm>
            <a:off x="7445459" y="4091026"/>
            <a:ext cx="2889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2017-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西军电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+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桥梁所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桥梁裂缝检测</a:t>
            </a:r>
            <a:endParaRPr lang="en-US" altLang="zh-CN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成功案例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229B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5B2F530-B68E-4219-8B93-D68712401974}"/>
              </a:ext>
            </a:extLst>
          </p:cNvPr>
          <p:cNvSpPr/>
          <p:nvPr/>
        </p:nvSpPr>
        <p:spPr>
          <a:xfrm>
            <a:off x="305316" y="2619500"/>
            <a:ext cx="2438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2015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深圳云天励飞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人脸视频安防监控</a:t>
            </a:r>
            <a:endParaRPr lang="en-US" altLang="zh-CN" sz="20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90" y="3875256"/>
            <a:ext cx="2301972" cy="160671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772207" y="2176846"/>
            <a:ext cx="2301972" cy="1626007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2017-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清华大学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Mini </a:t>
            </a:r>
            <a:r>
              <a:rPr lang="en-US" altLang="zh-CN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AlphaGo</a:t>
            </a:r>
            <a:endParaRPr lang="en-US" altLang="zh-CN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围棋机器人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22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AF30DFD-3E44-4D7E-8EDF-7D386169FDC5}"/>
              </a:ext>
            </a:extLst>
          </p:cNvPr>
          <p:cNvSpPr/>
          <p:nvPr/>
        </p:nvSpPr>
        <p:spPr>
          <a:xfrm>
            <a:off x="5283613" y="3373119"/>
            <a:ext cx="5157455" cy="43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医疗影像</a:t>
            </a: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AI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方案</a:t>
            </a:r>
          </a:p>
        </p:txBody>
      </p:sp>
    </p:spTree>
    <p:extLst>
      <p:ext uri="{BB962C8B-B14F-4D97-AF65-F5344CB8AC3E}">
        <p14:creationId xmlns:p14="http://schemas.microsoft.com/office/powerpoint/2010/main" val="9716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1489" y="4676917"/>
            <a:ext cx="1556869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地位重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5848" y="5297914"/>
            <a:ext cx="3002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临床诊断的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70%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依靠医学影像，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收入占公立医院总收入的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20%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80374" y="4676917"/>
            <a:ext cx="1554544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发展快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2461" y="4676917"/>
            <a:ext cx="151800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效率低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4036174818"/>
              </p:ext>
            </p:extLst>
          </p:nvPr>
        </p:nvGraphicFramePr>
        <p:xfrm>
          <a:off x="462324" y="2849889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198162938"/>
              </p:ext>
            </p:extLst>
          </p:nvPr>
        </p:nvGraphicFramePr>
        <p:xfrm>
          <a:off x="8091264" y="2967776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160067818"/>
              </p:ext>
            </p:extLst>
          </p:nvPr>
        </p:nvGraphicFramePr>
        <p:xfrm>
          <a:off x="4422170" y="3033702"/>
          <a:ext cx="3450871" cy="19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931488" y="5297914"/>
            <a:ext cx="281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近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年内误诊率为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26%-31%</a:t>
            </a:r>
          </a:p>
          <a:p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每份诊断报告为 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4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～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6 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小时</a:t>
            </a:r>
          </a:p>
        </p:txBody>
      </p:sp>
      <p:sp>
        <p:nvSpPr>
          <p:cNvPr id="15" name="矩形 14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产业背景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6B5D994-4CD2-47B3-B6A3-1C3D76BFCEE2}"/>
              </a:ext>
            </a:extLst>
          </p:cNvPr>
          <p:cNvSpPr/>
          <p:nvPr/>
        </p:nvSpPr>
        <p:spPr>
          <a:xfrm>
            <a:off x="462324" y="2178322"/>
            <a:ext cx="10285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医学影像在医疗诊断中有着举足轻重的地位。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近年来，人口增长、消费升级、政策利好等因素，市场不断扩容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市场容量足够大，发展迅猛。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据预测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2020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年，我国医疗影像市场规模将达到为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6000-8000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亿元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1FD6A2E-78EB-4CDE-B253-BCD09EDAFCA0}"/>
              </a:ext>
            </a:extLst>
          </p:cNvPr>
          <p:cNvSpPr/>
          <p:nvPr/>
        </p:nvSpPr>
        <p:spPr>
          <a:xfrm>
            <a:off x="8584385" y="5297914"/>
            <a:ext cx="2705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诊断需求量每年增幅超过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30%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，</a:t>
            </a:r>
          </a:p>
          <a:p>
            <a:pPr lvl="0"/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专业医生数量年增幅仅 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4.1%</a:t>
            </a:r>
          </a:p>
        </p:txBody>
      </p:sp>
    </p:spTree>
    <p:extLst>
      <p:ext uri="{BB962C8B-B14F-4D97-AF65-F5344CB8AC3E}">
        <p14:creationId xmlns:p14="http://schemas.microsoft.com/office/powerpoint/2010/main" val="103699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7FC07D1-BB42-4FE1-B744-84D932D1EE60}"/>
              </a:ext>
            </a:extLst>
          </p:cNvPr>
          <p:cNvSpPr/>
          <p:nvPr/>
        </p:nvSpPr>
        <p:spPr>
          <a:xfrm>
            <a:off x="0" y="2072088"/>
            <a:ext cx="12190413" cy="3561796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050066-40B8-4BAC-A74A-833CF2CE6AAA}"/>
              </a:ext>
            </a:extLst>
          </p:cNvPr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用户痛点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56AA1CC4-4756-44CC-917E-8CDCD9087B92}"/>
              </a:ext>
            </a:extLst>
          </p:cNvPr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noFill/>
          <a:ln w="57150" cap="flat" cmpd="sng" algn="ctr">
            <a:solidFill>
              <a:srgbClr val="229BBF"/>
            </a:solidFill>
            <a:prstDash val="solid"/>
            <a:miter lim="800000"/>
          </a:ln>
          <a:effectLst/>
        </p:spPr>
      </p:cxnSp>
      <p:pic>
        <p:nvPicPr>
          <p:cNvPr id="13" name="图片 12" descr="图片包含 人员, 户外, 男士, 掌握&#10;&#10;已生成极高可信度的说明">
            <a:extLst>
              <a:ext uri="{FF2B5EF4-FFF2-40B4-BE49-F238E27FC236}">
                <a16:creationId xmlns:a16="http://schemas.microsoft.com/office/drawing/2014/main" xmlns="" id="{8681AD87-C611-48E4-810C-489509DBFD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0" r="5236"/>
          <a:stretch/>
        </p:blipFill>
        <p:spPr>
          <a:xfrm>
            <a:off x="7620063" y="-1048"/>
            <a:ext cx="4465920" cy="6858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8CC1CF2-BF4D-4E7C-9FBD-D27CA85E7AF3}"/>
              </a:ext>
            </a:extLst>
          </p:cNvPr>
          <p:cNvGrpSpPr/>
          <p:nvPr/>
        </p:nvGrpSpPr>
        <p:grpSpPr>
          <a:xfrm>
            <a:off x="542899" y="1960039"/>
            <a:ext cx="1260000" cy="1260000"/>
            <a:chOff x="1763687" y="1923678"/>
            <a:chExt cx="1584177" cy="1584177"/>
          </a:xfrm>
        </p:grpSpPr>
        <p:sp>
          <p:nvSpPr>
            <p:cNvPr id="15" name="空心弧 14">
              <a:extLst>
                <a:ext uri="{FF2B5EF4-FFF2-40B4-BE49-F238E27FC236}">
                  <a16:creationId xmlns:a16="http://schemas.microsoft.com/office/drawing/2014/main" xmlns="" id="{81FDEB13-10CA-42B5-A710-7537F843E9AC}"/>
                </a:ext>
              </a:extLst>
            </p:cNvPr>
            <p:cNvSpPr/>
            <p:nvPr/>
          </p:nvSpPr>
          <p:spPr>
            <a:xfrm>
              <a:off x="1763688" y="1923678"/>
              <a:ext cx="1584176" cy="1584176"/>
            </a:xfrm>
            <a:prstGeom prst="blockArc">
              <a:avLst>
                <a:gd name="adj1" fmla="val 14522669"/>
                <a:gd name="adj2" fmla="val 10743427"/>
                <a:gd name="adj3" fmla="val 92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流程图: 联系 19">
              <a:extLst>
                <a:ext uri="{FF2B5EF4-FFF2-40B4-BE49-F238E27FC236}">
                  <a16:creationId xmlns:a16="http://schemas.microsoft.com/office/drawing/2014/main" xmlns="" id="{135FCA78-8B26-4F6E-9031-42F20D223D04}"/>
                </a:ext>
              </a:extLst>
            </p:cNvPr>
            <p:cNvSpPr/>
            <p:nvPr/>
          </p:nvSpPr>
          <p:spPr>
            <a:xfrm>
              <a:off x="2123728" y="2283718"/>
              <a:ext cx="864096" cy="864096"/>
            </a:xfrm>
            <a:prstGeom prst="flowChartConnector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空心弧 16">
              <a:extLst>
                <a:ext uri="{FF2B5EF4-FFF2-40B4-BE49-F238E27FC236}">
                  <a16:creationId xmlns:a16="http://schemas.microsoft.com/office/drawing/2014/main" xmlns="" id="{DF11CEA2-B725-4376-9F88-1741131AFD64}"/>
                </a:ext>
              </a:extLst>
            </p:cNvPr>
            <p:cNvSpPr/>
            <p:nvPr/>
          </p:nvSpPr>
          <p:spPr>
            <a:xfrm rot="4210378">
              <a:off x="1763687" y="1923679"/>
              <a:ext cx="1584176" cy="1584176"/>
            </a:xfrm>
            <a:prstGeom prst="blockArc">
              <a:avLst>
                <a:gd name="adj1" fmla="val 6562097"/>
                <a:gd name="adj2" fmla="val 10297744"/>
                <a:gd name="adj3" fmla="val 855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xmlns="" id="{94E06351-6C42-46F2-9E03-95358178AAF6}"/>
                </a:ext>
              </a:extLst>
            </p:cNvPr>
            <p:cNvSpPr txBox="1"/>
            <p:nvPr/>
          </p:nvSpPr>
          <p:spPr>
            <a:xfrm>
              <a:off x="2039824" y="2436203"/>
              <a:ext cx="1031903" cy="5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重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81F3D65E-0E1C-415B-9D48-D2CD1CCA69F2}"/>
              </a:ext>
            </a:extLst>
          </p:cNvPr>
          <p:cNvGrpSpPr/>
          <p:nvPr/>
        </p:nvGrpSpPr>
        <p:grpSpPr>
          <a:xfrm>
            <a:off x="6708397" y="1960039"/>
            <a:ext cx="1260000" cy="1260000"/>
            <a:chOff x="1763687" y="1923678"/>
            <a:chExt cx="1584177" cy="1584177"/>
          </a:xfrm>
        </p:grpSpPr>
        <p:sp>
          <p:nvSpPr>
            <p:cNvPr id="20" name="空心弧 19">
              <a:extLst>
                <a:ext uri="{FF2B5EF4-FFF2-40B4-BE49-F238E27FC236}">
                  <a16:creationId xmlns:a16="http://schemas.microsoft.com/office/drawing/2014/main" xmlns="" id="{C9612C72-542A-437E-9827-6F26AE3CC335}"/>
                </a:ext>
              </a:extLst>
            </p:cNvPr>
            <p:cNvSpPr/>
            <p:nvPr/>
          </p:nvSpPr>
          <p:spPr>
            <a:xfrm>
              <a:off x="1763688" y="1923678"/>
              <a:ext cx="1584176" cy="1584176"/>
            </a:xfrm>
            <a:prstGeom prst="blockArc">
              <a:avLst>
                <a:gd name="adj1" fmla="val 14522669"/>
                <a:gd name="adj2" fmla="val 10743427"/>
                <a:gd name="adj3" fmla="val 92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流程图: 联系 24">
              <a:extLst>
                <a:ext uri="{FF2B5EF4-FFF2-40B4-BE49-F238E27FC236}">
                  <a16:creationId xmlns:a16="http://schemas.microsoft.com/office/drawing/2014/main" xmlns="" id="{ED6CF7FB-5F33-4B05-9684-51C81E79A9E5}"/>
                </a:ext>
              </a:extLst>
            </p:cNvPr>
            <p:cNvSpPr/>
            <p:nvPr/>
          </p:nvSpPr>
          <p:spPr>
            <a:xfrm>
              <a:off x="2123728" y="2283718"/>
              <a:ext cx="864096" cy="864096"/>
            </a:xfrm>
            <a:prstGeom prst="flowChartConnector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xmlns="" id="{9EC725E6-3532-4FE5-91BB-ACEB7650BFDB}"/>
                </a:ext>
              </a:extLst>
            </p:cNvPr>
            <p:cNvSpPr/>
            <p:nvPr/>
          </p:nvSpPr>
          <p:spPr>
            <a:xfrm rot="4210378">
              <a:off x="1763687" y="1923679"/>
              <a:ext cx="1584176" cy="1584176"/>
            </a:xfrm>
            <a:prstGeom prst="blockArc">
              <a:avLst>
                <a:gd name="adj1" fmla="val 926129"/>
                <a:gd name="adj2" fmla="val 17989595"/>
                <a:gd name="adj3" fmla="val 976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xmlns="" id="{AED579CA-128B-472F-AC67-EA2961097651}"/>
                </a:ext>
              </a:extLst>
            </p:cNvPr>
            <p:cNvSpPr txBox="1"/>
            <p:nvPr/>
          </p:nvSpPr>
          <p:spPr>
            <a:xfrm>
              <a:off x="2042625" y="2436201"/>
              <a:ext cx="1015806" cy="5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低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A7A6A333-6A11-48DC-B238-F52A0C8F7B02}"/>
              </a:ext>
            </a:extLst>
          </p:cNvPr>
          <p:cNvGrpSpPr/>
          <p:nvPr/>
        </p:nvGrpSpPr>
        <p:grpSpPr>
          <a:xfrm>
            <a:off x="2577238" y="1960039"/>
            <a:ext cx="1260000" cy="1260000"/>
            <a:chOff x="1763687" y="1923678"/>
            <a:chExt cx="1584177" cy="1584177"/>
          </a:xfrm>
        </p:grpSpPr>
        <p:sp>
          <p:nvSpPr>
            <p:cNvPr id="25" name="空心弧 24">
              <a:extLst>
                <a:ext uri="{FF2B5EF4-FFF2-40B4-BE49-F238E27FC236}">
                  <a16:creationId xmlns:a16="http://schemas.microsoft.com/office/drawing/2014/main" xmlns="" id="{826FE10C-BC5D-4A64-80D9-53DAE4EB469C}"/>
                </a:ext>
              </a:extLst>
            </p:cNvPr>
            <p:cNvSpPr/>
            <p:nvPr/>
          </p:nvSpPr>
          <p:spPr>
            <a:xfrm>
              <a:off x="1763688" y="1923678"/>
              <a:ext cx="1584176" cy="1584176"/>
            </a:xfrm>
            <a:prstGeom prst="blockArc">
              <a:avLst>
                <a:gd name="adj1" fmla="val 14522669"/>
                <a:gd name="adj2" fmla="val 10743427"/>
                <a:gd name="adj3" fmla="val 92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流程图: 联系 32">
              <a:extLst>
                <a:ext uri="{FF2B5EF4-FFF2-40B4-BE49-F238E27FC236}">
                  <a16:creationId xmlns:a16="http://schemas.microsoft.com/office/drawing/2014/main" xmlns="" id="{079B7A28-D5D4-4144-8AA8-70F06FB2EA62}"/>
                </a:ext>
              </a:extLst>
            </p:cNvPr>
            <p:cNvSpPr/>
            <p:nvPr/>
          </p:nvSpPr>
          <p:spPr>
            <a:xfrm>
              <a:off x="2123728" y="2283718"/>
              <a:ext cx="864096" cy="864096"/>
            </a:xfrm>
            <a:prstGeom prst="flowChart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xmlns="" id="{31DEF4D8-876A-41F2-82F3-F17522BE8184}"/>
                </a:ext>
              </a:extLst>
            </p:cNvPr>
            <p:cNvSpPr/>
            <p:nvPr/>
          </p:nvSpPr>
          <p:spPr>
            <a:xfrm rot="4210378">
              <a:off x="1763687" y="1923679"/>
              <a:ext cx="1584176" cy="1584176"/>
            </a:xfrm>
            <a:prstGeom prst="blockArc">
              <a:avLst>
                <a:gd name="adj1" fmla="val 2183649"/>
                <a:gd name="adj2" fmla="val 14023221"/>
                <a:gd name="adj3" fmla="val 94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xmlns="" id="{68247C1B-60A1-4B7A-B75E-3509AD34A8C6}"/>
                </a:ext>
              </a:extLst>
            </p:cNvPr>
            <p:cNvSpPr txBox="1"/>
            <p:nvPr/>
          </p:nvSpPr>
          <p:spPr>
            <a:xfrm>
              <a:off x="1922034" y="2451545"/>
              <a:ext cx="1267482" cy="5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差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84200DD4-62BA-4388-AC9D-2E78ECA02D7E}"/>
              </a:ext>
            </a:extLst>
          </p:cNvPr>
          <p:cNvGrpSpPr/>
          <p:nvPr/>
        </p:nvGrpSpPr>
        <p:grpSpPr>
          <a:xfrm>
            <a:off x="4546692" y="1960039"/>
            <a:ext cx="1260000" cy="1260000"/>
            <a:chOff x="1763687" y="1923678"/>
            <a:chExt cx="1584177" cy="1584177"/>
          </a:xfrm>
        </p:grpSpPr>
        <p:sp>
          <p:nvSpPr>
            <p:cNvPr id="30" name="空心弧 29">
              <a:extLst>
                <a:ext uri="{FF2B5EF4-FFF2-40B4-BE49-F238E27FC236}">
                  <a16:creationId xmlns:a16="http://schemas.microsoft.com/office/drawing/2014/main" xmlns="" id="{8A5C7004-D114-4EAD-B453-840399C5DBF5}"/>
                </a:ext>
              </a:extLst>
            </p:cNvPr>
            <p:cNvSpPr/>
            <p:nvPr/>
          </p:nvSpPr>
          <p:spPr>
            <a:xfrm>
              <a:off x="1763688" y="1923678"/>
              <a:ext cx="1584176" cy="1584176"/>
            </a:xfrm>
            <a:prstGeom prst="blockArc">
              <a:avLst>
                <a:gd name="adj1" fmla="val 14522669"/>
                <a:gd name="adj2" fmla="val 10743427"/>
                <a:gd name="adj3" fmla="val 92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流程图: 联系 38">
              <a:extLst>
                <a:ext uri="{FF2B5EF4-FFF2-40B4-BE49-F238E27FC236}">
                  <a16:creationId xmlns:a16="http://schemas.microsoft.com/office/drawing/2014/main" xmlns="" id="{EC0D47B6-8E1D-49DA-B0E8-1549B3D2BAE1}"/>
                </a:ext>
              </a:extLst>
            </p:cNvPr>
            <p:cNvSpPr/>
            <p:nvPr/>
          </p:nvSpPr>
          <p:spPr>
            <a:xfrm>
              <a:off x="2123728" y="2283718"/>
              <a:ext cx="864096" cy="864096"/>
            </a:xfrm>
            <a:prstGeom prst="flowChartConnector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空心弧 31">
              <a:extLst>
                <a:ext uri="{FF2B5EF4-FFF2-40B4-BE49-F238E27FC236}">
                  <a16:creationId xmlns:a16="http://schemas.microsoft.com/office/drawing/2014/main" xmlns="" id="{3AA1DF6E-BDCA-4A12-BF7B-EF40CFE1BAB9}"/>
                </a:ext>
              </a:extLst>
            </p:cNvPr>
            <p:cNvSpPr/>
            <p:nvPr/>
          </p:nvSpPr>
          <p:spPr>
            <a:xfrm rot="4210378">
              <a:off x="1763687" y="1923679"/>
              <a:ext cx="1584176" cy="1584176"/>
            </a:xfrm>
            <a:prstGeom prst="blockArc">
              <a:avLst>
                <a:gd name="adj1" fmla="val 903202"/>
                <a:gd name="adj2" fmla="val 14758314"/>
                <a:gd name="adj3" fmla="val 1069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xmlns="" id="{B5BCCE32-3125-4732-842F-D6EF15839A52}"/>
                </a:ext>
              </a:extLst>
            </p:cNvPr>
            <p:cNvSpPr txBox="1"/>
            <p:nvPr/>
          </p:nvSpPr>
          <p:spPr>
            <a:xfrm>
              <a:off x="2094327" y="2436203"/>
              <a:ext cx="989955" cy="58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大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938294B5-F1EF-430A-BD8B-48F5181EA38F}"/>
              </a:ext>
            </a:extLst>
          </p:cNvPr>
          <p:cNvSpPr/>
          <p:nvPr/>
        </p:nvSpPr>
        <p:spPr>
          <a:xfrm>
            <a:off x="457745" y="3339666"/>
            <a:ext cx="1430305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  <a:gs pos="94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2829CAA8-2BE7-4B4A-814B-0B4395CC9DA4}"/>
              </a:ext>
            </a:extLst>
          </p:cNvPr>
          <p:cNvSpPr/>
          <p:nvPr/>
        </p:nvSpPr>
        <p:spPr>
          <a:xfrm>
            <a:off x="2439613" y="3304662"/>
            <a:ext cx="1430305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  <a:gs pos="94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BBA5B226-9CF5-4F30-9611-8F98D255B2F1}"/>
              </a:ext>
            </a:extLst>
          </p:cNvPr>
          <p:cNvSpPr/>
          <p:nvPr/>
        </p:nvSpPr>
        <p:spPr>
          <a:xfrm>
            <a:off x="4498600" y="3296208"/>
            <a:ext cx="1430305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  <a:gs pos="94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C4E947CD-8CC6-4F31-AF37-56F78DE156D8}"/>
              </a:ext>
            </a:extLst>
          </p:cNvPr>
          <p:cNvSpPr/>
          <p:nvPr/>
        </p:nvSpPr>
        <p:spPr>
          <a:xfrm>
            <a:off x="6658380" y="3269428"/>
            <a:ext cx="1430305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  <a:gs pos="94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xmlns="" id="{50FBA702-4047-4795-9BE0-DDEB50D77C92}"/>
              </a:ext>
            </a:extLst>
          </p:cNvPr>
          <p:cNvSpPr txBox="1"/>
          <p:nvPr/>
        </p:nvSpPr>
        <p:spPr>
          <a:xfrm>
            <a:off x="84667" y="3323100"/>
            <a:ext cx="203403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工作负荷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现代成像技术以及工作负载需求下，放射科医生每个工作日八小时的时间里，必须平均每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到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秒读一疗影像</a:t>
            </a: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xmlns="" id="{D3F91A6F-32AA-4163-8B1D-96FC0BAF6345}"/>
              </a:ext>
            </a:extLst>
          </p:cNvPr>
          <p:cNvSpPr txBox="1"/>
          <p:nvPr/>
        </p:nvSpPr>
        <p:spPr>
          <a:xfrm>
            <a:off x="2118697" y="3288096"/>
            <a:ext cx="203403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诊疗效果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依靠医生的目测和经验来判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断，会受限于人脑的处理能力和肉眼识别的精确性，难以高度精准化和复制</a:t>
            </a: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xmlns="" id="{90FA04E5-FF69-4BE9-B4CF-9B85CCE9383C}"/>
              </a:ext>
            </a:extLst>
          </p:cNvPr>
          <p:cNvSpPr txBox="1"/>
          <p:nvPr/>
        </p:nvSpPr>
        <p:spPr>
          <a:xfrm>
            <a:off x="4196737" y="3279642"/>
            <a:ext cx="203403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水平差距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由于医生的年龄、资质的不同，医治、诊疗水平差距比较大。优秀先进的资源主要集中在发达地区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xmlns="" id="{59199C09-0A26-4D7C-8BDF-0A33DE9844E9}"/>
              </a:ext>
            </a:extLst>
          </p:cNvPr>
          <p:cNvSpPr txBox="1"/>
          <p:nvPr/>
        </p:nvSpPr>
        <p:spPr>
          <a:xfrm>
            <a:off x="6392964" y="3288096"/>
            <a:ext cx="203403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收入地位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大部分医院影像医生的地位、收入和福利处于中等偏下水平，未能实现“影像引导治疗”</a:t>
            </a:r>
          </a:p>
        </p:txBody>
      </p:sp>
    </p:spTree>
    <p:extLst>
      <p:ext uri="{BB962C8B-B14F-4D97-AF65-F5344CB8AC3E}">
        <p14:creationId xmlns:p14="http://schemas.microsoft.com/office/powerpoint/2010/main" val="7456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202066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187336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政策促进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7325" y="4180536"/>
            <a:ext cx="1720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国务院办公厅印发《关于促进和规范健康医疗大数据应用发展指导</a:t>
            </a:r>
          </a:p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意见》，明确指出健康医疗大数据是国家重要的基础</a:t>
            </a:r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性战略资源，</a:t>
            </a:r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助推医疗大数据产业形成及快速发展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436762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422032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数据积累</a:t>
            </a:r>
          </a:p>
        </p:txBody>
      </p:sp>
      <p:sp>
        <p:nvSpPr>
          <p:cNvPr id="24" name="矩形 23"/>
          <p:cNvSpPr/>
          <p:nvPr/>
        </p:nvSpPr>
        <p:spPr>
          <a:xfrm>
            <a:off x="4044285" y="4180536"/>
            <a:ext cx="1720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基于我国巨大人口基数和医学影像设备，每天产生的数据以PB计算。另外医疗机构信息化建设已取得阶段性成果，我国影像影像数据快速积累，已具有开发应用规模，蕴含巨大价值。</a:t>
            </a:r>
          </a:p>
        </p:txBody>
      </p:sp>
      <p:sp>
        <p:nvSpPr>
          <p:cNvPr id="26" name="矩形 25"/>
          <p:cNvSpPr/>
          <p:nvPr/>
        </p:nvSpPr>
        <p:spPr>
          <a:xfrm rot="2700000">
            <a:off x="671458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656728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技术突破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91245" y="4180536"/>
            <a:ext cx="1720048" cy="1864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基于云计算的PACS系统正在兴起，推动影像科室以高效率、无胶片的方式运作；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基于影像大数据的智能应用能优化影像诊断硬</a:t>
            </a:r>
          </a:p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件及软件的性能，提升影像诊断精准度和效率</a:t>
            </a:r>
          </a:p>
          <a:p>
            <a:pPr marL="0" marR="0" lvl="0" indent="0" algn="ct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 rot="2700000">
            <a:off x="9061543" y="2369271"/>
            <a:ext cx="1073373" cy="1073373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8914245" y="3841982"/>
            <a:ext cx="136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应用开发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02386" y="4180536"/>
            <a:ext cx="17916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我国影像需求增长远高于影像医生增长比。而基于影像大数据的智能分析应用能部分替代医生工作，提高影像诊断效率，例如影像图片预筛选，过滤掉无病灶影片，和标示病灶区域；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Warning"/>
          <p:cNvSpPr>
            <a:spLocks noEditPoints="1"/>
          </p:cNvSpPr>
          <p:nvPr/>
        </p:nvSpPr>
        <p:spPr bwMode="auto">
          <a:xfrm>
            <a:off x="6923773" y="2596069"/>
            <a:ext cx="654992" cy="619775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35" name="Synchronize"/>
          <p:cNvSpPr>
            <a:spLocks noChangeAspect="1" noEditPoints="1"/>
          </p:cNvSpPr>
          <p:nvPr/>
        </p:nvSpPr>
        <p:spPr bwMode="auto">
          <a:xfrm>
            <a:off x="9327238" y="2634965"/>
            <a:ext cx="541981" cy="541981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91871" y="2667823"/>
            <a:ext cx="530955" cy="476264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</p:grp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4604262" y="2579042"/>
            <a:ext cx="608974" cy="608974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趋势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9BB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机遇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82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B19BA9A-D103-4FC0-9587-8EF54B34CD6E}"/>
              </a:ext>
            </a:extLst>
          </p:cNvPr>
          <p:cNvSpPr/>
          <p:nvPr/>
        </p:nvSpPr>
        <p:spPr>
          <a:xfrm>
            <a:off x="0" y="1244184"/>
            <a:ext cx="12190412" cy="4601980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zh-CN" altLang="en-US" sz="3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云计算、大数据、机器学习</a:t>
            </a: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技术，</a:t>
            </a:r>
            <a:endParaRPr lang="en-US" altLang="zh-CN" sz="32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构建的</a:t>
            </a:r>
            <a:r>
              <a:rPr lang="zh-CN" altLang="en-US" sz="4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智能（</a:t>
            </a:r>
            <a:r>
              <a:rPr lang="en-US" altLang="zh-CN" sz="4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  <a:r>
              <a:rPr lang="zh-CN" altLang="en-US" sz="4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）诊疗（影像</a:t>
            </a:r>
            <a:r>
              <a:rPr lang="en-US" altLang="zh-CN" sz="4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4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辅助诊断）</a:t>
            </a:r>
            <a:r>
              <a:rPr lang="zh-CN" altLang="en-US" sz="3200" dirty="0" smtClean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</a:t>
            </a: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endParaRPr lang="en-US" altLang="zh-CN" sz="32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能够高效的同现有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PACS/RIS</a:t>
            </a:r>
            <a:r>
              <a:rPr lang="zh-CN" altLang="en-US" sz="3200" dirty="0" smtClean="0">
                <a:solidFill>
                  <a:schemeClr val="accent4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平台无缝对接</a:t>
            </a:r>
            <a:r>
              <a:rPr lang="zh-CN" altLang="zh-CN" sz="3200" dirty="0">
                <a:solidFill>
                  <a:schemeClr val="accent4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zh-CN" altLang="en-US" sz="3200" dirty="0" smtClean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集成</a:t>
            </a:r>
            <a:r>
              <a:rPr lang="zh-CN" altLang="en-US" sz="32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380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9BB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平台架构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8E525E9-644B-41DD-899D-0DC977423C18}"/>
              </a:ext>
            </a:extLst>
          </p:cNvPr>
          <p:cNvSpPr/>
          <p:nvPr/>
        </p:nvSpPr>
        <p:spPr>
          <a:xfrm>
            <a:off x="2608115" y="5714925"/>
            <a:ext cx="7297649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71BA2CAF-0E48-41C6-AC8D-1DCB1D00B02F}"/>
              </a:ext>
            </a:extLst>
          </p:cNvPr>
          <p:cNvSpPr/>
          <p:nvPr/>
        </p:nvSpPr>
        <p:spPr>
          <a:xfrm>
            <a:off x="2738611" y="4706813"/>
            <a:ext cx="3193481" cy="79208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管理数据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CPR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，基础数据）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313FC8C8-540F-4CD1-9D62-74A64EE52A9F}"/>
              </a:ext>
            </a:extLst>
          </p:cNvPr>
          <p:cNvSpPr/>
          <p:nvPr/>
        </p:nvSpPr>
        <p:spPr>
          <a:xfrm>
            <a:off x="6692702" y="4706813"/>
            <a:ext cx="3193481" cy="79208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影像数据</a:t>
            </a:r>
          </a:p>
        </p:txBody>
      </p:sp>
      <p:sp>
        <p:nvSpPr>
          <p:cNvPr id="39" name="圆角矩形 6">
            <a:extLst>
              <a:ext uri="{FF2B5EF4-FFF2-40B4-BE49-F238E27FC236}">
                <a16:creationId xmlns:a16="http://schemas.microsoft.com/office/drawing/2014/main" xmlns="" id="{D8E5C7AD-7AE4-468E-A728-628EBB3D1C84}"/>
              </a:ext>
            </a:extLst>
          </p:cNvPr>
          <p:cNvSpPr/>
          <p:nvPr/>
        </p:nvSpPr>
        <p:spPr>
          <a:xfrm>
            <a:off x="1082427" y="5714925"/>
            <a:ext cx="1152128" cy="5040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信息抓取</a:t>
            </a:r>
          </a:p>
        </p:txBody>
      </p:sp>
      <p:sp>
        <p:nvSpPr>
          <p:cNvPr id="40" name="圆角矩形 10">
            <a:extLst>
              <a:ext uri="{FF2B5EF4-FFF2-40B4-BE49-F238E27FC236}">
                <a16:creationId xmlns:a16="http://schemas.microsoft.com/office/drawing/2014/main" xmlns="" id="{B393B5CE-C3D7-455B-A7A6-8AD7D27C37EB}"/>
              </a:ext>
            </a:extLst>
          </p:cNvPr>
          <p:cNvSpPr/>
          <p:nvPr/>
        </p:nvSpPr>
        <p:spPr>
          <a:xfrm>
            <a:off x="1082427" y="4850829"/>
            <a:ext cx="1152128" cy="5040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数据存储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1D2611FB-4B29-4C4D-807A-7FD969753404}"/>
              </a:ext>
            </a:extLst>
          </p:cNvPr>
          <p:cNvSpPr/>
          <p:nvPr/>
        </p:nvSpPr>
        <p:spPr>
          <a:xfrm>
            <a:off x="2569465" y="3698701"/>
            <a:ext cx="7338110" cy="7920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圆角矩形 12">
            <a:extLst>
              <a:ext uri="{FF2B5EF4-FFF2-40B4-BE49-F238E27FC236}">
                <a16:creationId xmlns:a16="http://schemas.microsoft.com/office/drawing/2014/main" xmlns="" id="{CE262E1F-79C1-4956-A605-40C5DC562480}"/>
              </a:ext>
            </a:extLst>
          </p:cNvPr>
          <p:cNvSpPr/>
          <p:nvPr/>
        </p:nvSpPr>
        <p:spPr>
          <a:xfrm>
            <a:off x="1063427" y="3842717"/>
            <a:ext cx="1152128" cy="5040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数据分析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圆角矩形 13">
            <a:extLst>
              <a:ext uri="{FF2B5EF4-FFF2-40B4-BE49-F238E27FC236}">
                <a16:creationId xmlns:a16="http://schemas.microsoft.com/office/drawing/2014/main" xmlns="" id="{30DA48BE-4FE5-4AD7-BCAC-594EE5E149F8}"/>
              </a:ext>
            </a:extLst>
          </p:cNvPr>
          <p:cNvSpPr/>
          <p:nvPr/>
        </p:nvSpPr>
        <p:spPr>
          <a:xfrm>
            <a:off x="1063427" y="2954316"/>
            <a:ext cx="1152128" cy="5040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信息服务</a:t>
            </a:r>
          </a:p>
        </p:txBody>
      </p:sp>
      <p:sp>
        <p:nvSpPr>
          <p:cNvPr id="44" name="圆角矩形 14">
            <a:extLst>
              <a:ext uri="{FF2B5EF4-FFF2-40B4-BE49-F238E27FC236}">
                <a16:creationId xmlns:a16="http://schemas.microsoft.com/office/drawing/2014/main" xmlns="" id="{6B511B67-45F0-47AB-A295-EC713AFBFBF9}"/>
              </a:ext>
            </a:extLst>
          </p:cNvPr>
          <p:cNvSpPr/>
          <p:nvPr/>
        </p:nvSpPr>
        <p:spPr>
          <a:xfrm>
            <a:off x="2738611" y="3842717"/>
            <a:ext cx="1296144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数据清洗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圆角矩形 15">
            <a:extLst>
              <a:ext uri="{FF2B5EF4-FFF2-40B4-BE49-F238E27FC236}">
                <a16:creationId xmlns:a16="http://schemas.microsoft.com/office/drawing/2014/main" xmlns="" id="{B0D5CFC4-A765-4EB6-B99B-930A47F63FB8}"/>
              </a:ext>
            </a:extLst>
          </p:cNvPr>
          <p:cNvSpPr/>
          <p:nvPr/>
        </p:nvSpPr>
        <p:spPr>
          <a:xfrm>
            <a:off x="4092986" y="3842717"/>
            <a:ext cx="1296144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特征提取／比对／分类／识别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圆角矩形 16">
            <a:extLst>
              <a:ext uri="{FF2B5EF4-FFF2-40B4-BE49-F238E27FC236}">
                <a16:creationId xmlns:a16="http://schemas.microsoft.com/office/drawing/2014/main" xmlns="" id="{E47B93E4-DFE9-48C1-9077-A2C877E880EF}"/>
              </a:ext>
            </a:extLst>
          </p:cNvPr>
          <p:cNvSpPr/>
          <p:nvPr/>
        </p:nvSpPr>
        <p:spPr>
          <a:xfrm>
            <a:off x="5503180" y="3842717"/>
            <a:ext cx="1296144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分析校验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圆角矩形 17">
            <a:extLst>
              <a:ext uri="{FF2B5EF4-FFF2-40B4-BE49-F238E27FC236}">
                <a16:creationId xmlns:a16="http://schemas.microsoft.com/office/drawing/2014/main" xmlns="" id="{AD501DE1-633D-4C0F-8FED-F8FA5E26E309}"/>
              </a:ext>
            </a:extLst>
          </p:cNvPr>
          <p:cNvSpPr/>
          <p:nvPr/>
        </p:nvSpPr>
        <p:spPr>
          <a:xfrm>
            <a:off x="6913374" y="3842717"/>
            <a:ext cx="1296144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病历匹配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圆角矩形 18">
            <a:extLst>
              <a:ext uri="{FF2B5EF4-FFF2-40B4-BE49-F238E27FC236}">
                <a16:creationId xmlns:a16="http://schemas.microsoft.com/office/drawing/2014/main" xmlns="" id="{23D225E4-1B75-4352-B2D0-5B99D7163978}"/>
              </a:ext>
            </a:extLst>
          </p:cNvPr>
          <p:cNvSpPr/>
          <p:nvPr/>
        </p:nvSpPr>
        <p:spPr>
          <a:xfrm>
            <a:off x="8289443" y="3842717"/>
            <a:ext cx="1296144" cy="5040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知识库管理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B3D8CA65-D414-45C1-9FE5-89C2FE2B87D5}"/>
              </a:ext>
            </a:extLst>
          </p:cNvPr>
          <p:cNvSpPr/>
          <p:nvPr/>
        </p:nvSpPr>
        <p:spPr>
          <a:xfrm>
            <a:off x="2548531" y="2927957"/>
            <a:ext cx="7360023" cy="5040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圆角矩形 21">
            <a:extLst>
              <a:ext uri="{FF2B5EF4-FFF2-40B4-BE49-F238E27FC236}">
                <a16:creationId xmlns:a16="http://schemas.microsoft.com/office/drawing/2014/main" xmlns="" id="{8E1CC25C-5475-479D-98A8-7C2DD12E49F1}"/>
              </a:ext>
            </a:extLst>
          </p:cNvPr>
          <p:cNvSpPr/>
          <p:nvPr/>
        </p:nvSpPr>
        <p:spPr>
          <a:xfrm>
            <a:off x="3926744" y="3030109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知识库查询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圆角矩形 22">
            <a:extLst>
              <a:ext uri="{FF2B5EF4-FFF2-40B4-BE49-F238E27FC236}">
                <a16:creationId xmlns:a16="http://schemas.microsoft.com/office/drawing/2014/main" xmlns="" id="{3B18B981-C2FF-465E-AA13-261BFAF16242}"/>
              </a:ext>
            </a:extLst>
          </p:cNvPr>
          <p:cNvSpPr/>
          <p:nvPr/>
        </p:nvSpPr>
        <p:spPr>
          <a:xfrm>
            <a:off x="5523485" y="3030109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辅助诊断推荐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圆角矩形 23">
            <a:extLst>
              <a:ext uri="{FF2B5EF4-FFF2-40B4-BE49-F238E27FC236}">
                <a16:creationId xmlns:a16="http://schemas.microsoft.com/office/drawing/2014/main" xmlns="" id="{E5AE3E38-ECFE-4528-B308-C8BAD3C0379C}"/>
              </a:ext>
            </a:extLst>
          </p:cNvPr>
          <p:cNvSpPr/>
          <p:nvPr/>
        </p:nvSpPr>
        <p:spPr>
          <a:xfrm>
            <a:off x="7142750" y="3030109"/>
            <a:ext cx="1863881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结果对比／精准度提升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圆角矩形 25">
            <a:extLst>
              <a:ext uri="{FF2B5EF4-FFF2-40B4-BE49-F238E27FC236}">
                <a16:creationId xmlns:a16="http://schemas.microsoft.com/office/drawing/2014/main" xmlns="" id="{1BAA7CAE-4E75-477F-BD6A-CD9D0933F4E8}"/>
              </a:ext>
            </a:extLst>
          </p:cNvPr>
          <p:cNvSpPr/>
          <p:nvPr/>
        </p:nvSpPr>
        <p:spPr>
          <a:xfrm>
            <a:off x="3098651" y="5817077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DICOM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圆角矩形 26">
            <a:extLst>
              <a:ext uri="{FF2B5EF4-FFF2-40B4-BE49-F238E27FC236}">
                <a16:creationId xmlns:a16="http://schemas.microsoft.com/office/drawing/2014/main" xmlns="" id="{277B0855-5901-4A2A-AB75-830DCE285659}"/>
              </a:ext>
            </a:extLst>
          </p:cNvPr>
          <p:cNvSpPr/>
          <p:nvPr/>
        </p:nvSpPr>
        <p:spPr>
          <a:xfrm>
            <a:off x="7947997" y="5814172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信息脱敏</a:t>
            </a:r>
          </a:p>
        </p:txBody>
      </p:sp>
      <p:sp>
        <p:nvSpPr>
          <p:cNvPr id="55" name="圆角矩形 27">
            <a:extLst>
              <a:ext uri="{FF2B5EF4-FFF2-40B4-BE49-F238E27FC236}">
                <a16:creationId xmlns:a16="http://schemas.microsoft.com/office/drawing/2014/main" xmlns="" id="{B8EE0046-73A8-4D27-ABA2-D56C48420981}"/>
              </a:ext>
            </a:extLst>
          </p:cNvPr>
          <p:cNvSpPr/>
          <p:nvPr/>
        </p:nvSpPr>
        <p:spPr>
          <a:xfrm>
            <a:off x="4741058" y="5814172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FTP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圆角矩形 28">
            <a:extLst>
              <a:ext uri="{FF2B5EF4-FFF2-40B4-BE49-F238E27FC236}">
                <a16:creationId xmlns:a16="http://schemas.microsoft.com/office/drawing/2014/main" xmlns="" id="{0CF54AFA-8A1A-4C21-83ED-9A30A3852BA9}"/>
              </a:ext>
            </a:extLst>
          </p:cNvPr>
          <p:cNvSpPr/>
          <p:nvPr/>
        </p:nvSpPr>
        <p:spPr>
          <a:xfrm>
            <a:off x="6265302" y="5814172"/>
            <a:ext cx="1296144" cy="2997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PACs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9E4BAA94-19C6-4127-B896-05F6F1DCF966}"/>
              </a:ext>
            </a:extLst>
          </p:cNvPr>
          <p:cNvSpPr/>
          <p:nvPr/>
        </p:nvSpPr>
        <p:spPr>
          <a:xfrm>
            <a:off x="964218" y="2012066"/>
            <a:ext cx="10374068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基于医学影像大数据，开发深度学习系统，形成智能分析的算法模型，可以自动训练，持续有效提升影像诊断硬件及软件的性能，不断</a:t>
            </a:r>
            <a:r>
              <a:rPr lang="zh-CN" altLang="en-US" sz="1600" b="1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提高影像诊断精准度和效率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2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8 w 2946857"/>
              <a:gd name="connsiteY0" fmla="*/ 0 h 2946857"/>
              <a:gd name="connsiteX1" fmla="*/ 2946857 w 2946857"/>
              <a:gd name="connsiteY1" fmla="*/ 1473429 h 2946857"/>
              <a:gd name="connsiteX2" fmla="*/ 1473429 w 2946857"/>
              <a:gd name="connsiteY2" fmla="*/ 1473429 h 2946857"/>
              <a:gd name="connsiteX3" fmla="*/ 1473428 w 2946857"/>
              <a:gd name="connsiteY3" fmla="*/ 0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8" y="0"/>
                </a:moveTo>
                <a:cubicBezTo>
                  <a:pt x="2287180" y="0"/>
                  <a:pt x="2946857" y="659677"/>
                  <a:pt x="2946857" y="1473429"/>
                </a:cubicBezTo>
                <a:lnTo>
                  <a:pt x="1473429" y="1473429"/>
                </a:lnTo>
                <a:cubicBezTo>
                  <a:pt x="1473429" y="982286"/>
                  <a:pt x="1473428" y="491143"/>
                  <a:pt x="1473428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653951" rIns="338217" bIns="1572389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2946857 w 2946857"/>
              <a:gd name="connsiteY0" fmla="*/ 1473429 h 2946857"/>
              <a:gd name="connsiteX1" fmla="*/ 1473428 w 2946857"/>
              <a:gd name="connsiteY1" fmla="*/ 2946858 h 2946857"/>
              <a:gd name="connsiteX2" fmla="*/ 1473429 w 2946857"/>
              <a:gd name="connsiteY2" fmla="*/ 1473429 h 2946857"/>
              <a:gd name="connsiteX3" fmla="*/ 2946857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2946857" y="1473429"/>
                </a:moveTo>
                <a:cubicBezTo>
                  <a:pt x="2946857" y="2287181"/>
                  <a:pt x="2287180" y="2946858"/>
                  <a:pt x="1473428" y="2946858"/>
                </a:cubicBezTo>
                <a:cubicBezTo>
                  <a:pt x="1473428" y="2455715"/>
                  <a:pt x="1473429" y="1964572"/>
                  <a:pt x="1473429" y="1473429"/>
                </a:cubicBezTo>
                <a:lnTo>
                  <a:pt x="2946857" y="1473429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1572388" rIns="338217" bIns="653952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1473429 w 2946857"/>
              <a:gd name="connsiteY0" fmla="*/ 2946857 h 2946857"/>
              <a:gd name="connsiteX1" fmla="*/ 0 w 2946857"/>
              <a:gd name="connsiteY1" fmla="*/ 1473428 h 2946857"/>
              <a:gd name="connsiteX2" fmla="*/ 1473429 w 2946857"/>
              <a:gd name="connsiteY2" fmla="*/ 1473429 h 2946857"/>
              <a:gd name="connsiteX3" fmla="*/ 1473429 w 2946857"/>
              <a:gd name="connsiteY3" fmla="*/ 2946857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9" y="2946857"/>
                </a:moveTo>
                <a:cubicBezTo>
                  <a:pt x="659677" y="2946857"/>
                  <a:pt x="0" y="2287180"/>
                  <a:pt x="0" y="1473428"/>
                </a:cubicBezTo>
                <a:lnTo>
                  <a:pt x="1473429" y="1473429"/>
                </a:lnTo>
                <a:lnTo>
                  <a:pt x="1473429" y="2946857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8216" tIns="1572388" rIns="1607471" bIns="653952" numCol="1" spcCol="1270" anchor="ctr" anchorCtr="0">
            <a:noAutofit/>
          </a:bodyPr>
          <a:lstStyle/>
          <a:p>
            <a:pPr marL="0" marR="0" lvl="0" indent="0" algn="ctr" defTabSz="1511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455511" y="2259406"/>
            <a:ext cx="2861380" cy="2861380"/>
          </a:xfrm>
          <a:custGeom>
            <a:avLst/>
            <a:gdLst>
              <a:gd name="connsiteX0" fmla="*/ 0 w 2946857"/>
              <a:gd name="connsiteY0" fmla="*/ 1473429 h 2946857"/>
              <a:gd name="connsiteX1" fmla="*/ 1473429 w 2946857"/>
              <a:gd name="connsiteY1" fmla="*/ 0 h 2946857"/>
              <a:gd name="connsiteX2" fmla="*/ 1473429 w 2946857"/>
              <a:gd name="connsiteY2" fmla="*/ 1473429 h 2946857"/>
              <a:gd name="connsiteX3" fmla="*/ 0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0" y="1473429"/>
                </a:moveTo>
                <a:cubicBezTo>
                  <a:pt x="0" y="659677"/>
                  <a:pt x="659677" y="0"/>
                  <a:pt x="1473429" y="0"/>
                </a:cubicBezTo>
                <a:lnTo>
                  <a:pt x="1473429" y="1473429"/>
                </a:lnTo>
                <a:lnTo>
                  <a:pt x="0" y="1473429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9806" tIns="675541" rIns="1629061" bIns="1593979" numCol="1" spcCol="1270" anchor="ctr" anchorCtr="0">
            <a:noAutofit/>
          </a:bodyPr>
          <a:lstStyle/>
          <a:p>
            <a:pPr marL="0" marR="0" lvl="0" indent="0" algn="ctr" defTabSz="2266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76555" y="2687061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8298" y="2691947"/>
            <a:ext cx="484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14051" y="3880256"/>
            <a:ext cx="4475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8523" y="3880256"/>
            <a:ext cx="6415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A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6599" y="2663363"/>
            <a:ext cx="2562066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支持多种医学影像设备、检测仪器的数据采集与对接，支持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医学影像传输标准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DICOM 3.0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16599" y="2106836"/>
            <a:ext cx="1800200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STEP1-</a:t>
            </a:r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图像采集</a:t>
            </a:r>
            <a:r>
              <a:rPr lang="en-US" altLang="zh-CN" sz="1600" b="1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ollection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04076" y="2663363"/>
            <a:ext cx="2521390" cy="944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前期通过人工数据标签，后期通过自主学习，能够对图像智能识别，提取特征精准数值</a:t>
            </a:r>
          </a:p>
        </p:txBody>
      </p:sp>
      <p:sp>
        <p:nvSpPr>
          <p:cNvPr id="33" name="矩形 32"/>
          <p:cNvSpPr/>
          <p:nvPr/>
        </p:nvSpPr>
        <p:spPr>
          <a:xfrm>
            <a:off x="8004076" y="1995680"/>
            <a:ext cx="1800200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STEP2-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特征分类</a:t>
            </a:r>
            <a:r>
              <a:rPr lang="en-US" altLang="zh-CN" sz="1600" b="1" dirty="0" smtClean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eatures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79842" y="4748740"/>
            <a:ext cx="252139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通过区块链技术，组建专家共享知识库，训练引擎模型，提高诊断置信度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79842" y="4232465"/>
            <a:ext cx="2070372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STEP4-</a:t>
            </a:r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专家训练</a:t>
            </a:r>
            <a:endParaRPr lang="en-US" altLang="zh-CN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/>
            <a:r>
              <a:rPr lang="en-US" altLang="zh-CN" sz="1600" b="1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rain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04076" y="4750100"/>
            <a:ext cx="2521390" cy="94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通过神经网络及机器对抗学习技术，开发疾病分析算法模型，快速精准分析诊断疾病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75431" y="4232465"/>
            <a:ext cx="1800200" cy="504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STEP3-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引擎分析</a:t>
            </a:r>
            <a:r>
              <a:rPr lang="en-US" altLang="zh-CN" sz="1600" b="1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nalysis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9BB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运作原理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>
            <a:extLst>
              <a:ext uri="{FF2B5EF4-FFF2-40B4-BE49-F238E27FC236}">
                <a16:creationId xmlns:a16="http://schemas.microsoft.com/office/drawing/2014/main" xmlns="" id="{E7756353-36D3-418D-AAD2-BA8EFE9D8FBF}"/>
              </a:ext>
            </a:extLst>
          </p:cNvPr>
          <p:cNvSpPr/>
          <p:nvPr/>
        </p:nvSpPr>
        <p:spPr>
          <a:xfrm>
            <a:off x="4341211" y="2159456"/>
            <a:ext cx="3060000" cy="3060000"/>
          </a:xfrm>
          <a:prstGeom prst="arc">
            <a:avLst>
              <a:gd name="adj1" fmla="val 16514612"/>
              <a:gd name="adj2" fmla="val 16083073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xmlns="" id="{2084F61C-0398-4D44-A276-E183AEC0E64E}"/>
              </a:ext>
            </a:extLst>
          </p:cNvPr>
          <p:cNvSpPr/>
          <p:nvPr/>
        </p:nvSpPr>
        <p:spPr>
          <a:xfrm>
            <a:off x="5474098" y="3276695"/>
            <a:ext cx="829901" cy="829901"/>
          </a:xfrm>
          <a:prstGeom prst="arc">
            <a:avLst>
              <a:gd name="adj1" fmla="val 16514612"/>
              <a:gd name="adj2" fmla="val 16083073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0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57993" y="2824840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2042735" y="3346767"/>
            <a:ext cx="214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PART ONE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2083476" y="2776109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3476" y="4235034"/>
            <a:ext cx="19638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算法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是成功关键。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 algn="ctr"/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 algn="ctr"/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需要研发团队长时间技术积累以及对医学影像的深度理解，确保准确性和稳定性、可嫁接性</a:t>
            </a:r>
          </a:p>
        </p:txBody>
      </p:sp>
      <p:sp>
        <p:nvSpPr>
          <p:cNvPr id="12" name="矩形 11"/>
          <p:cNvSpPr/>
          <p:nvPr/>
        </p:nvSpPr>
        <p:spPr>
          <a:xfrm>
            <a:off x="5232267" y="2824840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232266" y="3346767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PART TWO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257750" y="2776109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57750" y="4235034"/>
            <a:ext cx="19638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覆盖多病种的</a:t>
            </a:r>
            <a:r>
              <a:rPr lang="zh-CN" altLang="en-US" sz="16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图像数据库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。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/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/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只有在分析病种达到足够多数量之后，漏诊风险才会降到可接受范围之内</a:t>
            </a:r>
          </a:p>
        </p:txBody>
      </p:sp>
      <p:sp>
        <p:nvSpPr>
          <p:cNvPr id="18" name="矩形 17"/>
          <p:cNvSpPr/>
          <p:nvPr/>
        </p:nvSpPr>
        <p:spPr>
          <a:xfrm>
            <a:off x="8406541" y="2824840"/>
            <a:ext cx="1989329" cy="3578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8335986" y="3346767"/>
            <a:ext cx="2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PART THREE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8432024" y="2776109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79ACC9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ACC9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32024" y="4235034"/>
            <a:ext cx="19638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数据有效性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很重要。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/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lvl="0"/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即拥有影像图像、病灶重点标示、诊断报告、影像专家经验等形成的闭环数据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实施关键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D5FF4B1-2A19-42B1-BCDD-39FF6D0BC359}"/>
              </a:ext>
            </a:extLst>
          </p:cNvPr>
          <p:cNvSpPr/>
          <p:nvPr/>
        </p:nvSpPr>
        <p:spPr>
          <a:xfrm>
            <a:off x="477114" y="1902948"/>
            <a:ext cx="87989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目前制约影像大数据应用的最主要原因，还是数据质量以及融合共享。随着医疗信息化政策的引导，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AI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技术的迅猛突破，市场需求的强劲推动，影像智能分析产业将进入高速发展期。</a:t>
            </a:r>
          </a:p>
        </p:txBody>
      </p:sp>
    </p:spTree>
    <p:extLst>
      <p:ext uri="{BB962C8B-B14F-4D97-AF65-F5344CB8AC3E}">
        <p14:creationId xmlns:p14="http://schemas.microsoft.com/office/powerpoint/2010/main" val="117299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375736" y="2103438"/>
            <a:ext cx="3586549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01.</a:t>
            </a:r>
            <a:r>
              <a:rPr lang="zh-CN" altLang="en-US" sz="2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提供影像智能分析功能</a:t>
            </a:r>
            <a:endParaRPr lang="en-JM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375737" y="2489982"/>
            <a:ext cx="3586548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为医疗机构提供影像智能分析应用，给医生们充当更具穿透力的第二双眼；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75737" y="35258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02.</a:t>
            </a:r>
            <a:r>
              <a:rPr lang="zh-CN" altLang="en-US" sz="2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提供算法模型</a:t>
            </a:r>
            <a:endParaRPr lang="en-JM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75737" y="3980222"/>
            <a:ext cx="345557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为影像设备商提供算法模型，使影像设备更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智能化，持续提升精准度；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375737" y="49482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03.</a:t>
            </a:r>
            <a:r>
              <a:rPr lang="zh-CN" altLang="en-US" sz="2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提供影像诊断服务</a:t>
            </a:r>
            <a:endParaRPr lang="en-JM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75737" y="5402622"/>
            <a:ext cx="345557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为医疗影像云提供商提供影像智能分析能力及服务；</a:t>
            </a:r>
          </a:p>
        </p:txBody>
      </p:sp>
      <p:sp>
        <p:nvSpPr>
          <p:cNvPr id="18" name="矩形 17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商业模式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9D6ADCE-5E3C-4067-9CCE-F104639CE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2" t="44731" r="5677" b="2365"/>
          <a:stretch/>
        </p:blipFill>
        <p:spPr>
          <a:xfrm>
            <a:off x="6361167" y="1300076"/>
            <a:ext cx="5338916" cy="50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4316" y="1831712"/>
            <a:ext cx="10932136" cy="3769755"/>
            <a:chOff x="87214" y="932544"/>
            <a:chExt cx="10932136" cy="3769755"/>
          </a:xfrm>
        </p:grpSpPr>
        <p:sp>
          <p:nvSpPr>
            <p:cNvPr id="19" name="TextBox 18"/>
            <p:cNvSpPr txBox="1"/>
            <p:nvPr/>
          </p:nvSpPr>
          <p:spPr>
            <a:xfrm>
              <a:off x="5714522" y="2155702"/>
              <a:ext cx="997805" cy="1323439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TextBox 18"/>
            <p:cNvSpPr txBox="1"/>
            <p:nvPr/>
          </p:nvSpPr>
          <p:spPr>
            <a:xfrm>
              <a:off x="5714522" y="3378860"/>
              <a:ext cx="997805" cy="1323439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18"/>
            <p:cNvSpPr txBox="1"/>
            <p:nvPr/>
          </p:nvSpPr>
          <p:spPr>
            <a:xfrm>
              <a:off x="5714522" y="932544"/>
              <a:ext cx="997805" cy="1323439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2886" y="1471606"/>
              <a:ext cx="4176464" cy="410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Open Sans" panose="020B0606030504020204" pitchFamily="34" charset="0"/>
                </a:rPr>
                <a:t>团队介绍</a:t>
              </a:r>
            </a:p>
          </p:txBody>
        </p:sp>
        <p:sp>
          <p:nvSpPr>
            <p:cNvPr id="12" name="TextBox 18"/>
            <p:cNvSpPr txBox="1"/>
            <p:nvPr/>
          </p:nvSpPr>
          <p:spPr>
            <a:xfrm>
              <a:off x="5845081" y="1125918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12328" y="2309143"/>
              <a:ext cx="4176464" cy="348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845081" y="2359149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TextBox 18"/>
            <p:cNvSpPr txBox="1"/>
            <p:nvPr/>
          </p:nvSpPr>
          <p:spPr>
            <a:xfrm>
              <a:off x="5845081" y="3558113"/>
              <a:ext cx="1734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" name="文本框 3"/>
            <p:cNvSpPr txBox="1"/>
            <p:nvPr/>
          </p:nvSpPr>
          <p:spPr>
            <a:xfrm>
              <a:off x="87214" y="2155718"/>
              <a:ext cx="5365543" cy="1323423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rgbClr val="79ACC9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" pitchFamily="34" charset="0"/>
                </a:rPr>
                <a:t>CONTENTS</a:t>
              </a:r>
              <a:endParaRPr lang="zh-CN" altLang="en-US" sz="8000" dirty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8EB74C3E-04AE-422C-AE7B-E753702E9ECF}"/>
                </a:ext>
              </a:extLst>
            </p:cNvPr>
            <p:cNvSpPr/>
            <p:nvPr/>
          </p:nvSpPr>
          <p:spPr>
            <a:xfrm>
              <a:off x="6842886" y="2722111"/>
              <a:ext cx="4176464" cy="408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Open Sans" panose="020B0606030504020204" pitchFamily="34" charset="0"/>
                </a:rPr>
                <a:t>平台方案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1EE026AF-3315-4485-81DB-2B3F8C126008}"/>
                </a:ext>
              </a:extLst>
            </p:cNvPr>
            <p:cNvSpPr/>
            <p:nvPr/>
          </p:nvSpPr>
          <p:spPr>
            <a:xfrm>
              <a:off x="6842886" y="3825289"/>
              <a:ext cx="4176464" cy="410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Open Sans" panose="020B0606030504020204" pitchFamily="34" charset="0"/>
                </a:rPr>
                <a:t>合作计划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17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1044215" y="2447108"/>
            <a:ext cx="3553911" cy="2871437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01286" y="3291728"/>
            <a:ext cx="150948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584048" y="4254353"/>
            <a:ext cx="150948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10927" y="5289389"/>
            <a:ext cx="165775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68686" y="4998579"/>
            <a:ext cx="129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/>
              <a:t>CFDA-I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7696" y="3943907"/>
            <a:ext cx="1395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/>
              <a:t>CFDA-II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8126" y="2961646"/>
            <a:ext cx="1496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>
                <a:solidFill>
                  <a:srgbClr val="FF0000"/>
                </a:solidFill>
              </a:rPr>
              <a:t>CFDA-III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21074" y="2109865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810058" y="2095577"/>
            <a:ext cx="0" cy="978167"/>
          </a:xfrm>
          <a:prstGeom prst="line">
            <a:avLst/>
          </a:prstGeom>
          <a:ln w="1016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821074" y="3290100"/>
            <a:ext cx="3864485" cy="141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6810058" y="3290100"/>
            <a:ext cx="0" cy="1414515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38634" y="4988958"/>
            <a:ext cx="3864485" cy="97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827618" y="4974670"/>
            <a:ext cx="0" cy="978167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937833" y="2414627"/>
            <a:ext cx="3747726" cy="65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医学影像数据处理：如三</a:t>
            </a:r>
          </a:p>
          <a:p>
            <a:pPr lvl="0">
              <a:lnSpc>
                <a:spcPts val="23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维切片、三维重现、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自动辅助诊断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等</a:t>
            </a:r>
          </a:p>
        </p:txBody>
      </p:sp>
      <p:sp>
        <p:nvSpPr>
          <p:cNvPr id="28" name="矩形 27"/>
          <p:cNvSpPr/>
          <p:nvPr/>
        </p:nvSpPr>
        <p:spPr>
          <a:xfrm>
            <a:off x="6937833" y="2066077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CFDA-III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38051" y="3602150"/>
            <a:ext cx="37650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医院信息化系统：医学影像传输、处理软件，通常用于人体图像传输、查看、贮存和管理，不包括自动诊断部分</a:t>
            </a:r>
          </a:p>
        </p:txBody>
      </p:sp>
      <p:sp>
        <p:nvSpPr>
          <p:cNvPr id="30" name="矩形 29"/>
          <p:cNvSpPr/>
          <p:nvPr/>
        </p:nvSpPr>
        <p:spPr>
          <a:xfrm>
            <a:off x="6938052" y="3253600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b="1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CFDA-II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07034" y="5405422"/>
            <a:ext cx="371915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简单医疗办公系统</a:t>
            </a:r>
            <a:r>
              <a:rPr lang="zh-CN" altLang="en-US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：数据准备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6409" y="4959745"/>
            <a:ext cx="18002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b="1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CFDA-I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9BB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发展规划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0712EFB-A0D8-4897-B722-7CF0EC21C38A}"/>
              </a:ext>
            </a:extLst>
          </p:cNvPr>
          <p:cNvSpPr/>
          <p:nvPr/>
        </p:nvSpPr>
        <p:spPr>
          <a:xfrm>
            <a:off x="2368634" y="2847956"/>
            <a:ext cx="1050877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0000"/>
                </a:solidFill>
              </a:rPr>
              <a:t>MIQADS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1440C433-55CE-4928-81C8-B7B54176467D}"/>
              </a:ext>
            </a:extLst>
          </p:cNvPr>
          <p:cNvSpPr/>
          <p:nvPr/>
        </p:nvSpPr>
        <p:spPr>
          <a:xfrm>
            <a:off x="1996704" y="3691879"/>
            <a:ext cx="22167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HIS、LIS、PACS、</a:t>
            </a:r>
          </a:p>
          <a:p>
            <a:r>
              <a:rPr lang="zh-CN" altLang="en-US" dirty="0"/>
              <a:t>RIS、EMR、PEMIS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E9D51C35-223D-469C-B8F2-7E9CF8087B1B}"/>
              </a:ext>
            </a:extLst>
          </p:cNvPr>
          <p:cNvSpPr/>
          <p:nvPr/>
        </p:nvSpPr>
        <p:spPr>
          <a:xfrm>
            <a:off x="2192411" y="4794534"/>
            <a:ext cx="22167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CHSS、OA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534CD5C3-BD97-4BB6-A0EC-5E6753068F7F}"/>
              </a:ext>
            </a:extLst>
          </p:cNvPr>
          <p:cNvCxnSpPr>
            <a:cxnSpLocks/>
          </p:cNvCxnSpPr>
          <p:nvPr/>
        </p:nvCxnSpPr>
        <p:spPr>
          <a:xfrm flipH="1" flipV="1">
            <a:off x="3569058" y="3051895"/>
            <a:ext cx="714386" cy="12220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93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 rot="16200000">
            <a:off x="8385295" y="3092944"/>
            <a:ext cx="2888574" cy="2490150"/>
          </a:xfrm>
          <a:prstGeom prst="hexagon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5895145" y="3092945"/>
            <a:ext cx="2888574" cy="249015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7140220" y="834201"/>
            <a:ext cx="2888574" cy="2490150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9576062" y="599758"/>
            <a:ext cx="465138" cy="533400"/>
          </a:xfrm>
          <a:custGeom>
            <a:avLst/>
            <a:gdLst>
              <a:gd name="T0" fmla="*/ 0 w 293"/>
              <a:gd name="T1" fmla="*/ 85 h 336"/>
              <a:gd name="T2" fmla="*/ 144 w 293"/>
              <a:gd name="T3" fmla="*/ 0 h 336"/>
              <a:gd name="T4" fmla="*/ 291 w 293"/>
              <a:gd name="T5" fmla="*/ 80 h 336"/>
              <a:gd name="T6" fmla="*/ 293 w 293"/>
              <a:gd name="T7" fmla="*/ 249 h 336"/>
              <a:gd name="T8" fmla="*/ 149 w 293"/>
              <a:gd name="T9" fmla="*/ 336 h 336"/>
              <a:gd name="T10" fmla="*/ 2 w 293"/>
              <a:gd name="T11" fmla="*/ 253 h 336"/>
              <a:gd name="T12" fmla="*/ 0 w 293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3" y="249"/>
                </a:lnTo>
                <a:lnTo>
                  <a:pt x="149" y="336"/>
                </a:lnTo>
                <a:lnTo>
                  <a:pt x="2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61787" y="720408"/>
            <a:ext cx="290513" cy="258763"/>
            <a:chOff x="10034270" y="674688"/>
            <a:chExt cx="290513" cy="258763"/>
          </a:xfrm>
        </p:grpSpPr>
        <p:sp>
          <p:nvSpPr>
            <p:cNvPr id="9" name="Freeform 75"/>
            <p:cNvSpPr>
              <a:spLocks/>
            </p:cNvSpPr>
            <p:nvPr/>
          </p:nvSpPr>
          <p:spPr bwMode="auto">
            <a:xfrm>
              <a:off x="10061258" y="722313"/>
              <a:ext cx="239713" cy="211138"/>
            </a:xfrm>
            <a:custGeom>
              <a:avLst/>
              <a:gdLst>
                <a:gd name="T0" fmla="*/ 34 w 64"/>
                <a:gd name="T1" fmla="*/ 1 h 56"/>
                <a:gd name="T2" fmla="*/ 28 w 64"/>
                <a:gd name="T3" fmla="*/ 1 h 56"/>
                <a:gd name="T4" fmla="*/ 3 w 64"/>
                <a:gd name="T5" fmla="*/ 16 h 56"/>
                <a:gd name="T6" fmla="*/ 0 w 64"/>
                <a:gd name="T7" fmla="*/ 21 h 56"/>
                <a:gd name="T8" fmla="*/ 0 w 64"/>
                <a:gd name="T9" fmla="*/ 53 h 56"/>
                <a:gd name="T10" fmla="*/ 4 w 64"/>
                <a:gd name="T11" fmla="*/ 56 h 56"/>
                <a:gd name="T12" fmla="*/ 19 w 64"/>
                <a:gd name="T13" fmla="*/ 56 h 56"/>
                <a:gd name="T14" fmla="*/ 22 w 64"/>
                <a:gd name="T15" fmla="*/ 53 h 56"/>
                <a:gd name="T16" fmla="*/ 22 w 64"/>
                <a:gd name="T17" fmla="*/ 38 h 56"/>
                <a:gd name="T18" fmla="*/ 26 w 64"/>
                <a:gd name="T19" fmla="*/ 35 h 56"/>
                <a:gd name="T20" fmla="*/ 39 w 64"/>
                <a:gd name="T21" fmla="*/ 35 h 56"/>
                <a:gd name="T22" fmla="*/ 42 w 64"/>
                <a:gd name="T23" fmla="*/ 38 h 56"/>
                <a:gd name="T24" fmla="*/ 42 w 64"/>
                <a:gd name="T25" fmla="*/ 53 h 56"/>
                <a:gd name="T26" fmla="*/ 46 w 64"/>
                <a:gd name="T27" fmla="*/ 56 h 56"/>
                <a:gd name="T28" fmla="*/ 60 w 64"/>
                <a:gd name="T29" fmla="*/ 56 h 56"/>
                <a:gd name="T30" fmla="*/ 64 w 64"/>
                <a:gd name="T31" fmla="*/ 53 h 56"/>
                <a:gd name="T32" fmla="*/ 64 w 64"/>
                <a:gd name="T33" fmla="*/ 21 h 56"/>
                <a:gd name="T34" fmla="*/ 61 w 64"/>
                <a:gd name="T35" fmla="*/ 16 h 56"/>
                <a:gd name="T36" fmla="*/ 34 w 64"/>
                <a:gd name="T3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6">
                  <a:moveTo>
                    <a:pt x="34" y="1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6"/>
                    <a:pt x="22" y="54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6"/>
                    <a:pt x="24" y="35"/>
                    <a:pt x="26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2" y="36"/>
                    <a:pt x="42" y="38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4" y="56"/>
                    <a:pt x="46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9"/>
                    <a:pt x="62" y="17"/>
                    <a:pt x="61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>
              <a:off x="10034270" y="674688"/>
              <a:ext cx="290513" cy="96838"/>
            </a:xfrm>
            <a:custGeom>
              <a:avLst/>
              <a:gdLst>
                <a:gd name="T0" fmla="*/ 76 w 77"/>
                <a:gd name="T1" fmla="*/ 25 h 26"/>
                <a:gd name="T2" fmla="*/ 72 w 77"/>
                <a:gd name="T3" fmla="*/ 25 h 26"/>
                <a:gd name="T4" fmla="*/ 41 w 77"/>
                <a:gd name="T5" fmla="*/ 7 h 26"/>
                <a:gd name="T6" fmla="*/ 35 w 77"/>
                <a:gd name="T7" fmla="*/ 7 h 26"/>
                <a:gd name="T8" fmla="*/ 5 w 77"/>
                <a:gd name="T9" fmla="*/ 25 h 26"/>
                <a:gd name="T10" fmla="*/ 1 w 77"/>
                <a:gd name="T11" fmla="*/ 25 h 26"/>
                <a:gd name="T12" fmla="*/ 3 w 77"/>
                <a:gd name="T13" fmla="*/ 21 h 26"/>
                <a:gd name="T14" fmla="*/ 35 w 77"/>
                <a:gd name="T15" fmla="*/ 2 h 26"/>
                <a:gd name="T16" fmla="*/ 41 w 77"/>
                <a:gd name="T17" fmla="*/ 1 h 26"/>
                <a:gd name="T18" fmla="*/ 75 w 77"/>
                <a:gd name="T19" fmla="*/ 21 h 26"/>
                <a:gd name="T20" fmla="*/ 76 w 77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26">
                  <a:moveTo>
                    <a:pt x="76" y="25"/>
                  </a:moveTo>
                  <a:cubicBezTo>
                    <a:pt x="76" y="26"/>
                    <a:pt x="74" y="26"/>
                    <a:pt x="72" y="2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6"/>
                    <a:pt x="37" y="6"/>
                    <a:pt x="35" y="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6"/>
                    <a:pt x="1" y="25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1"/>
                    <a:pt x="39" y="0"/>
                    <a:pt x="41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2"/>
                    <a:pt x="77" y="24"/>
                    <a:pt x="76" y="25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" name="Freeform 77"/>
          <p:cNvSpPr>
            <a:spLocks/>
          </p:cNvSpPr>
          <p:nvPr/>
        </p:nvSpPr>
        <p:spPr bwMode="auto">
          <a:xfrm>
            <a:off x="9278247" y="5752148"/>
            <a:ext cx="466725" cy="533400"/>
          </a:xfrm>
          <a:custGeom>
            <a:avLst/>
            <a:gdLst>
              <a:gd name="T0" fmla="*/ 0 w 294"/>
              <a:gd name="T1" fmla="*/ 87 h 336"/>
              <a:gd name="T2" fmla="*/ 145 w 294"/>
              <a:gd name="T3" fmla="*/ 0 h 336"/>
              <a:gd name="T4" fmla="*/ 292 w 294"/>
              <a:gd name="T5" fmla="*/ 82 h 336"/>
              <a:gd name="T6" fmla="*/ 294 w 294"/>
              <a:gd name="T7" fmla="*/ 250 h 336"/>
              <a:gd name="T8" fmla="*/ 152 w 294"/>
              <a:gd name="T9" fmla="*/ 336 h 336"/>
              <a:gd name="T10" fmla="*/ 5 w 294"/>
              <a:gd name="T11" fmla="*/ 255 h 336"/>
              <a:gd name="T12" fmla="*/ 0 w 294"/>
              <a:gd name="T13" fmla="*/ 8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7"/>
                </a:moveTo>
                <a:lnTo>
                  <a:pt x="145" y="0"/>
                </a:lnTo>
                <a:lnTo>
                  <a:pt x="292" y="82"/>
                </a:lnTo>
                <a:lnTo>
                  <a:pt x="294" y="250"/>
                </a:lnTo>
                <a:lnTo>
                  <a:pt x="152" y="336"/>
                </a:lnTo>
                <a:lnTo>
                  <a:pt x="5" y="255"/>
                </a:lnTo>
                <a:lnTo>
                  <a:pt x="0" y="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46510" y="5879148"/>
            <a:ext cx="315912" cy="330200"/>
            <a:chOff x="9734233" y="5894388"/>
            <a:chExt cx="315912" cy="330200"/>
          </a:xfrm>
        </p:grpSpPr>
        <p:sp>
          <p:nvSpPr>
            <p:cNvPr id="13" name="Freeform 78"/>
            <p:cNvSpPr>
              <a:spLocks/>
            </p:cNvSpPr>
            <p:nvPr/>
          </p:nvSpPr>
          <p:spPr bwMode="auto">
            <a:xfrm>
              <a:off x="9734233" y="5916613"/>
              <a:ext cx="282575" cy="307975"/>
            </a:xfrm>
            <a:custGeom>
              <a:avLst/>
              <a:gdLst>
                <a:gd name="T0" fmla="*/ 59 w 75"/>
                <a:gd name="T1" fmla="*/ 44 h 82"/>
                <a:gd name="T2" fmla="*/ 38 w 75"/>
                <a:gd name="T3" fmla="*/ 40 h 82"/>
                <a:gd name="T4" fmla="*/ 35 w 75"/>
                <a:gd name="T5" fmla="*/ 18 h 82"/>
                <a:gd name="T6" fmla="*/ 20 w 75"/>
                <a:gd name="T7" fmla="*/ 0 h 82"/>
                <a:gd name="T8" fmla="*/ 28 w 75"/>
                <a:gd name="T9" fmla="*/ 49 h 82"/>
                <a:gd name="T10" fmla="*/ 75 w 75"/>
                <a:gd name="T11" fmla="*/ 63 h 82"/>
                <a:gd name="T12" fmla="*/ 59 w 75"/>
                <a:gd name="T13" fmla="*/ 4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2">
                  <a:moveTo>
                    <a:pt x="59" y="44"/>
                  </a:moveTo>
                  <a:cubicBezTo>
                    <a:pt x="59" y="44"/>
                    <a:pt x="53" y="55"/>
                    <a:pt x="38" y="40"/>
                  </a:cubicBezTo>
                  <a:cubicBezTo>
                    <a:pt x="23" y="23"/>
                    <a:pt x="35" y="18"/>
                    <a:pt x="35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18"/>
                    <a:pt x="28" y="49"/>
                  </a:cubicBezTo>
                  <a:cubicBezTo>
                    <a:pt x="58" y="82"/>
                    <a:pt x="75" y="63"/>
                    <a:pt x="75" y="63"/>
                  </a:cubicBezTo>
                  <a:lnTo>
                    <a:pt x="59" y="44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Freeform 79"/>
            <p:cNvSpPr>
              <a:spLocks/>
            </p:cNvSpPr>
            <p:nvPr/>
          </p:nvSpPr>
          <p:spPr bwMode="auto">
            <a:xfrm>
              <a:off x="9970770" y="6059488"/>
              <a:ext cx="79375" cy="87313"/>
            </a:xfrm>
            <a:custGeom>
              <a:avLst/>
              <a:gdLst>
                <a:gd name="T0" fmla="*/ 50 w 50"/>
                <a:gd name="T1" fmla="*/ 45 h 55"/>
                <a:gd name="T2" fmla="*/ 38 w 50"/>
                <a:gd name="T3" fmla="*/ 55 h 55"/>
                <a:gd name="T4" fmla="*/ 0 w 50"/>
                <a:gd name="T5" fmla="*/ 10 h 55"/>
                <a:gd name="T6" fmla="*/ 10 w 50"/>
                <a:gd name="T7" fmla="*/ 0 h 55"/>
                <a:gd name="T8" fmla="*/ 50 w 50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45"/>
                  </a:moveTo>
                  <a:lnTo>
                    <a:pt x="38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Freeform 80"/>
            <p:cNvSpPr>
              <a:spLocks/>
            </p:cNvSpPr>
            <p:nvPr/>
          </p:nvSpPr>
          <p:spPr bwMode="auto">
            <a:xfrm>
              <a:off x="9819958" y="5894388"/>
              <a:ext cx="76200" cy="82550"/>
            </a:xfrm>
            <a:custGeom>
              <a:avLst/>
              <a:gdLst>
                <a:gd name="T0" fmla="*/ 48 w 48"/>
                <a:gd name="T1" fmla="*/ 43 h 52"/>
                <a:gd name="T2" fmla="*/ 38 w 48"/>
                <a:gd name="T3" fmla="*/ 52 h 52"/>
                <a:gd name="T4" fmla="*/ 0 w 48"/>
                <a:gd name="T5" fmla="*/ 9 h 52"/>
                <a:gd name="T6" fmla="*/ 10 w 48"/>
                <a:gd name="T7" fmla="*/ 0 h 52"/>
                <a:gd name="T8" fmla="*/ 48 w 48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48" y="43"/>
                  </a:moveTo>
                  <a:lnTo>
                    <a:pt x="38" y="52"/>
                  </a:lnTo>
                  <a:lnTo>
                    <a:pt x="0" y="9"/>
                  </a:lnTo>
                  <a:lnTo>
                    <a:pt x="10" y="0"/>
                  </a:lnTo>
                  <a:lnTo>
                    <a:pt x="48" y="43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Freeform 81"/>
          <p:cNvSpPr>
            <a:spLocks/>
          </p:cNvSpPr>
          <p:nvPr/>
        </p:nvSpPr>
        <p:spPr bwMode="auto">
          <a:xfrm>
            <a:off x="5826387" y="2889886"/>
            <a:ext cx="466725" cy="533400"/>
          </a:xfrm>
          <a:custGeom>
            <a:avLst/>
            <a:gdLst>
              <a:gd name="T0" fmla="*/ 0 w 294"/>
              <a:gd name="T1" fmla="*/ 85 h 336"/>
              <a:gd name="T2" fmla="*/ 144 w 294"/>
              <a:gd name="T3" fmla="*/ 0 h 336"/>
              <a:gd name="T4" fmla="*/ 291 w 294"/>
              <a:gd name="T5" fmla="*/ 80 h 336"/>
              <a:gd name="T6" fmla="*/ 294 w 294"/>
              <a:gd name="T7" fmla="*/ 248 h 336"/>
              <a:gd name="T8" fmla="*/ 152 w 294"/>
              <a:gd name="T9" fmla="*/ 336 h 336"/>
              <a:gd name="T10" fmla="*/ 5 w 294"/>
              <a:gd name="T11" fmla="*/ 253 h 336"/>
              <a:gd name="T12" fmla="*/ 0 w 294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4" y="248"/>
                </a:lnTo>
                <a:lnTo>
                  <a:pt x="152" y="336"/>
                </a:lnTo>
                <a:lnTo>
                  <a:pt x="5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16875" y="3066098"/>
            <a:ext cx="285750" cy="176213"/>
            <a:chOff x="6213158" y="2928938"/>
            <a:chExt cx="285750" cy="176213"/>
          </a:xfrm>
        </p:grpSpPr>
        <p:sp>
          <p:nvSpPr>
            <p:cNvPr id="18" name="Freeform 82"/>
            <p:cNvSpPr>
              <a:spLocks/>
            </p:cNvSpPr>
            <p:nvPr/>
          </p:nvSpPr>
          <p:spPr bwMode="auto">
            <a:xfrm>
              <a:off x="6227445" y="2928938"/>
              <a:ext cx="255588" cy="71438"/>
            </a:xfrm>
            <a:custGeom>
              <a:avLst/>
              <a:gdLst>
                <a:gd name="T0" fmla="*/ 39 w 68"/>
                <a:gd name="T1" fmla="*/ 18 h 19"/>
                <a:gd name="T2" fmla="*/ 68 w 68"/>
                <a:gd name="T3" fmla="*/ 1 h 19"/>
                <a:gd name="T4" fmla="*/ 66 w 68"/>
                <a:gd name="T5" fmla="*/ 0 h 19"/>
                <a:gd name="T6" fmla="*/ 3 w 68"/>
                <a:gd name="T7" fmla="*/ 0 h 19"/>
                <a:gd name="T8" fmla="*/ 0 w 68"/>
                <a:gd name="T9" fmla="*/ 1 h 19"/>
                <a:gd name="T10" fmla="*/ 30 w 68"/>
                <a:gd name="T11" fmla="*/ 18 h 19"/>
                <a:gd name="T12" fmla="*/ 39 w 68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">
                  <a:moveTo>
                    <a:pt x="39" y="1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19"/>
                    <a:pt x="36" y="19"/>
                    <a:pt x="39" y="18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83"/>
            <p:cNvSpPr>
              <a:spLocks/>
            </p:cNvSpPr>
            <p:nvPr/>
          </p:nvSpPr>
          <p:spPr bwMode="auto">
            <a:xfrm>
              <a:off x="6213158" y="2947988"/>
              <a:ext cx="285750" cy="157163"/>
            </a:xfrm>
            <a:custGeom>
              <a:avLst/>
              <a:gdLst>
                <a:gd name="T0" fmla="*/ 45 w 76"/>
                <a:gd name="T1" fmla="*/ 18 h 42"/>
                <a:gd name="T2" fmla="*/ 38 w 76"/>
                <a:gd name="T3" fmla="*/ 20 h 42"/>
                <a:gd name="T4" fmla="*/ 32 w 76"/>
                <a:gd name="T5" fmla="*/ 18 h 42"/>
                <a:gd name="T6" fmla="*/ 1 w 76"/>
                <a:gd name="T7" fmla="*/ 0 h 42"/>
                <a:gd name="T8" fmla="*/ 0 w 76"/>
                <a:gd name="T9" fmla="*/ 1 h 42"/>
                <a:gd name="T10" fmla="*/ 0 w 76"/>
                <a:gd name="T11" fmla="*/ 38 h 42"/>
                <a:gd name="T12" fmla="*/ 7 w 76"/>
                <a:gd name="T13" fmla="*/ 42 h 42"/>
                <a:gd name="T14" fmla="*/ 70 w 76"/>
                <a:gd name="T15" fmla="*/ 42 h 42"/>
                <a:gd name="T16" fmla="*/ 76 w 76"/>
                <a:gd name="T17" fmla="*/ 38 h 42"/>
                <a:gd name="T18" fmla="*/ 76 w 76"/>
                <a:gd name="T19" fmla="*/ 1 h 42"/>
                <a:gd name="T20" fmla="*/ 76 w 76"/>
                <a:gd name="T21" fmla="*/ 0 h 42"/>
                <a:gd name="T22" fmla="*/ 45 w 7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2">
                  <a:moveTo>
                    <a:pt x="45" y="18"/>
                  </a:moveTo>
                  <a:cubicBezTo>
                    <a:pt x="43" y="19"/>
                    <a:pt x="41" y="20"/>
                    <a:pt x="38" y="20"/>
                  </a:cubicBezTo>
                  <a:cubicBezTo>
                    <a:pt x="36" y="20"/>
                    <a:pt x="34" y="19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7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3" y="42"/>
                    <a:pt x="76" y="40"/>
                    <a:pt x="76" y="3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0"/>
                    <a:pt x="76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038025" y="66008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CFDA</a:t>
            </a:r>
            <a:r>
              <a:rPr lang="zh-CN" altLang="en-US" dirty="0" smtClean="0"/>
              <a:t>-</a:t>
            </a:r>
            <a:r>
              <a:rPr lang="en-US" altLang="zh-CN" dirty="0" smtClean="0"/>
              <a:t>II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55145" y="5840016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CFDA</a:t>
            </a:r>
            <a:r>
              <a:rPr lang="zh-CN" altLang="en-US" dirty="0" smtClean="0"/>
              <a:t>-</a:t>
            </a:r>
            <a:r>
              <a:rPr lang="en-US" altLang="zh-CN" dirty="0" smtClean="0"/>
              <a:t>III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 rot="16200000">
            <a:off x="9517819" y="196042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16200000">
            <a:off x="7027207" y="1960423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任意多边形 24"/>
          <p:cNvSpPr>
            <a:spLocks noChangeAspect="1"/>
          </p:cNvSpPr>
          <p:nvPr/>
        </p:nvSpPr>
        <p:spPr>
          <a:xfrm rot="5400000" flipV="1">
            <a:off x="8272744" y="1966725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6070" y="89062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40596" y="4852364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87500" y="4866232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55484" y="1574733"/>
            <a:ext cx="2006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由单一型检查设备向“形态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功能” 融合型发展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99005" y="3780428"/>
            <a:ext cx="2006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大型设备转向小型、简便的床边化仪器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889155" y="3751223"/>
            <a:ext cx="200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现代医学影像技术与放射治疗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手段结合，诊断与治疗一体化。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113074" y="3306966"/>
            <a:ext cx="31806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“医学影像将从“辅助检查手段”变为现代医学最重要的临床诊断和鉴别诊断方法”</a:t>
            </a:r>
            <a:endParaRPr lang="zh-CN" altLang="en-US" sz="16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未来趋势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rgbClr val="229B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2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CCD3AF4-5BE4-4A3B-B1F4-DB9394785153}"/>
              </a:ext>
            </a:extLst>
          </p:cNvPr>
          <p:cNvSpPr/>
          <p:nvPr/>
        </p:nvSpPr>
        <p:spPr>
          <a:xfrm>
            <a:off x="5300857" y="3311557"/>
            <a:ext cx="1826141" cy="408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32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合作计划</a:t>
            </a:r>
          </a:p>
        </p:txBody>
      </p:sp>
    </p:spTree>
    <p:extLst>
      <p:ext uri="{BB962C8B-B14F-4D97-AF65-F5344CB8AC3E}">
        <p14:creationId xmlns:p14="http://schemas.microsoft.com/office/powerpoint/2010/main" val="1608419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8231119" y="2540728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3126377" y="2281896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5743080" y="2344641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79AC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37"/>
          <p:cNvSpPr txBox="1"/>
          <p:nvPr/>
        </p:nvSpPr>
        <p:spPr>
          <a:xfrm>
            <a:off x="322049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医院影像科</a:t>
            </a:r>
          </a:p>
        </p:txBody>
      </p:sp>
      <p:sp>
        <p:nvSpPr>
          <p:cNvPr id="18" name="矩形 17"/>
          <p:cNvSpPr/>
          <p:nvPr/>
        </p:nvSpPr>
        <p:spPr>
          <a:xfrm>
            <a:off x="3220491" y="4411528"/>
            <a:ext cx="2522589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为医疗人员提供虚拟智能诊断助手，部分替代医生工作，提高影像诊断效率，例如影像图片预筛选，过滤掉无病灶影片，和标示病灶区域；</a:t>
            </a:r>
          </a:p>
          <a:p>
            <a:pPr>
              <a:lnSpc>
                <a:spcPts val="23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5829466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医学影像硬件厂商</a:t>
            </a:r>
          </a:p>
        </p:txBody>
      </p:sp>
      <p:sp>
        <p:nvSpPr>
          <p:cNvPr id="21" name="矩形 20"/>
          <p:cNvSpPr/>
          <p:nvPr/>
        </p:nvSpPr>
        <p:spPr>
          <a:xfrm>
            <a:off x="5829466" y="4411528"/>
            <a:ext cx="240165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与医学影像硬件厂商的合作，嵌入到影像成像设备、影像信息系统，提高硬件性能及价值，输出智能诊断结果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8438441" y="4127970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第三方影像中心</a:t>
            </a:r>
          </a:p>
        </p:txBody>
      </p:sp>
      <p:sp>
        <p:nvSpPr>
          <p:cNvPr id="24" name="矩形 23"/>
          <p:cNvSpPr/>
          <p:nvPr/>
        </p:nvSpPr>
        <p:spPr>
          <a:xfrm>
            <a:off x="8438442" y="4411528"/>
            <a:ext cx="244727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帮助远程影像读片平台医生识别影片病灶、推荐治疗方案等，把患者留在基层，真正实现分级诊疗。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对象机构</a:t>
            </a:r>
            <a:endParaRPr lang="en-US" altLang="zh-CN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4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180565" y="2274649"/>
            <a:ext cx="2477875" cy="686202"/>
            <a:chOff x="7544774" y="2031231"/>
            <a:chExt cx="3178962" cy="686202"/>
          </a:xfrm>
        </p:grpSpPr>
        <p:sp>
          <p:nvSpPr>
            <p:cNvPr id="9" name="文本框 37"/>
            <p:cNvSpPr txBox="1"/>
            <p:nvPr/>
          </p:nvSpPr>
          <p:spPr>
            <a:xfrm>
              <a:off x="7544774" y="2031231"/>
              <a:ext cx="267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专科图像算法开发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544774" y="2330147"/>
              <a:ext cx="3178962" cy="387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/>
                <a:t>共同开发</a:t>
              </a:r>
              <a:r>
                <a:rPr lang="en-US" altLang="zh-CN" sz="1100" dirty="0"/>
                <a:t>AI</a:t>
              </a:r>
              <a:r>
                <a:rPr lang="zh-CN" altLang="en-US" sz="1100" dirty="0"/>
                <a:t>影像模型算法研究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12113" y="2274649"/>
            <a:ext cx="2654466" cy="686202"/>
            <a:chOff x="7544774" y="2031231"/>
            <a:chExt cx="3405518" cy="686202"/>
          </a:xfrm>
        </p:grpSpPr>
        <p:sp>
          <p:nvSpPr>
            <p:cNvPr id="12" name="文本框 37"/>
            <p:cNvSpPr txBox="1"/>
            <p:nvPr/>
          </p:nvSpPr>
          <p:spPr>
            <a:xfrm>
              <a:off x="7544774" y="2031231"/>
              <a:ext cx="2845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脱敏影像数据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44774" y="2330147"/>
              <a:ext cx="3405518" cy="387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利用匿名影像进行模型训练与技术验证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04627" y="4183881"/>
            <a:ext cx="2477875" cy="644973"/>
            <a:chOff x="7544774" y="2031231"/>
            <a:chExt cx="3178962" cy="644973"/>
          </a:xfrm>
        </p:grpSpPr>
        <p:sp>
          <p:nvSpPr>
            <p:cNvPr id="15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专家经验诊断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544774" y="2330147"/>
              <a:ext cx="3178962" cy="346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由专家提供知识库及诊断过程依据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24360" y="4183881"/>
            <a:ext cx="2477875" cy="644973"/>
            <a:chOff x="7544773" y="2031231"/>
            <a:chExt cx="3178962" cy="644973"/>
          </a:xfrm>
        </p:grpSpPr>
        <p:sp>
          <p:nvSpPr>
            <p:cNvPr id="18" name="文本框 37"/>
            <p:cNvSpPr txBox="1"/>
            <p:nvPr/>
          </p:nvSpPr>
          <p:spPr>
            <a:xfrm>
              <a:off x="7544774" y="2031231"/>
              <a:ext cx="2013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图像判断标注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544774" y="2330147"/>
              <a:ext cx="3178962" cy="346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对原始图像数据进行人工判断与标准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5739939" y="2573565"/>
            <a:ext cx="490674" cy="481197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>
            <a:off x="2505953" y="4475226"/>
            <a:ext cx="612489" cy="507150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Star"/>
          <p:cNvSpPr>
            <a:spLocks noChangeAspect="1" noEditPoints="1"/>
          </p:cNvSpPr>
          <p:nvPr/>
        </p:nvSpPr>
        <p:spPr bwMode="auto">
          <a:xfrm>
            <a:off x="2471038" y="2504383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rgbClr val="79ACC9"/>
          </a:solidFill>
          <a:ln w="0">
            <a:solidFill>
              <a:srgbClr val="79ACC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23" name="Freeform 55"/>
          <p:cNvSpPr>
            <a:spLocks noEditPoints="1"/>
          </p:cNvSpPr>
          <p:nvPr/>
        </p:nvSpPr>
        <p:spPr bwMode="auto">
          <a:xfrm>
            <a:off x="5729751" y="4421250"/>
            <a:ext cx="511050" cy="561126"/>
          </a:xfrm>
          <a:custGeom>
            <a:avLst/>
            <a:gdLst>
              <a:gd name="T0" fmla="*/ 275 w 579"/>
              <a:gd name="T1" fmla="*/ 343 h 665"/>
              <a:gd name="T2" fmla="*/ 263 w 579"/>
              <a:gd name="T3" fmla="*/ 336 h 665"/>
              <a:gd name="T4" fmla="*/ 263 w 579"/>
              <a:gd name="T5" fmla="*/ 336 h 665"/>
              <a:gd name="T6" fmla="*/ 0 w 579"/>
              <a:gd name="T7" fmla="*/ 184 h 665"/>
              <a:gd name="T8" fmla="*/ 0 w 579"/>
              <a:gd name="T9" fmla="*/ 184 h 665"/>
              <a:gd name="T10" fmla="*/ 0 w 579"/>
              <a:gd name="T11" fmla="*/ 248 h 665"/>
              <a:gd name="T12" fmla="*/ 0 w 579"/>
              <a:gd name="T13" fmla="*/ 297 h 665"/>
              <a:gd name="T14" fmla="*/ 0 w 579"/>
              <a:gd name="T15" fmla="*/ 489 h 665"/>
              <a:gd name="T16" fmla="*/ 0 w 579"/>
              <a:gd name="T17" fmla="*/ 503 h 665"/>
              <a:gd name="T18" fmla="*/ 0 w 579"/>
              <a:gd name="T19" fmla="*/ 503 h 665"/>
              <a:gd name="T20" fmla="*/ 11 w 579"/>
              <a:gd name="T21" fmla="*/ 510 h 665"/>
              <a:gd name="T22" fmla="*/ 277 w 579"/>
              <a:gd name="T23" fmla="*/ 663 h 665"/>
              <a:gd name="T24" fmla="*/ 277 w 579"/>
              <a:gd name="T25" fmla="*/ 663 h 665"/>
              <a:gd name="T26" fmla="*/ 277 w 579"/>
              <a:gd name="T27" fmla="*/ 663 h 665"/>
              <a:gd name="T28" fmla="*/ 277 w 579"/>
              <a:gd name="T29" fmla="*/ 504 h 665"/>
              <a:gd name="T30" fmla="*/ 277 w 579"/>
              <a:gd name="T31" fmla="*/ 354 h 665"/>
              <a:gd name="T32" fmla="*/ 277 w 579"/>
              <a:gd name="T33" fmla="*/ 354 h 665"/>
              <a:gd name="T34" fmla="*/ 277 w 579"/>
              <a:gd name="T35" fmla="*/ 354 h 665"/>
              <a:gd name="T36" fmla="*/ 278 w 579"/>
              <a:gd name="T37" fmla="*/ 344 h 665"/>
              <a:gd name="T38" fmla="*/ 278 w 579"/>
              <a:gd name="T39" fmla="*/ 344 h 665"/>
              <a:gd name="T40" fmla="*/ 278 w 579"/>
              <a:gd name="T41" fmla="*/ 344 h 665"/>
              <a:gd name="T42" fmla="*/ 275 w 579"/>
              <a:gd name="T43" fmla="*/ 343 h 665"/>
              <a:gd name="T44" fmla="*/ 578 w 579"/>
              <a:gd name="T45" fmla="*/ 183 h 665"/>
              <a:gd name="T46" fmla="*/ 486 w 579"/>
              <a:gd name="T47" fmla="*/ 237 h 665"/>
              <a:gd name="T48" fmla="*/ 314 w 579"/>
              <a:gd name="T49" fmla="*/ 337 h 665"/>
              <a:gd name="T50" fmla="*/ 303 w 579"/>
              <a:gd name="T51" fmla="*/ 344 h 665"/>
              <a:gd name="T52" fmla="*/ 303 w 579"/>
              <a:gd name="T53" fmla="*/ 344 h 665"/>
              <a:gd name="T54" fmla="*/ 303 w 579"/>
              <a:gd name="T55" fmla="*/ 352 h 665"/>
              <a:gd name="T56" fmla="*/ 303 w 579"/>
              <a:gd name="T57" fmla="*/ 357 h 665"/>
              <a:gd name="T58" fmla="*/ 302 w 579"/>
              <a:gd name="T59" fmla="*/ 662 h 665"/>
              <a:gd name="T60" fmla="*/ 302 w 579"/>
              <a:gd name="T61" fmla="*/ 662 h 665"/>
              <a:gd name="T62" fmla="*/ 302 w 579"/>
              <a:gd name="T63" fmla="*/ 665 h 665"/>
              <a:gd name="T64" fmla="*/ 302 w 579"/>
              <a:gd name="T65" fmla="*/ 665 h 665"/>
              <a:gd name="T66" fmla="*/ 579 w 579"/>
              <a:gd name="T67" fmla="*/ 504 h 665"/>
              <a:gd name="T68" fmla="*/ 579 w 579"/>
              <a:gd name="T69" fmla="*/ 503 h 665"/>
              <a:gd name="T70" fmla="*/ 579 w 579"/>
              <a:gd name="T71" fmla="*/ 489 h 665"/>
              <a:gd name="T72" fmla="*/ 579 w 579"/>
              <a:gd name="T73" fmla="*/ 183 h 665"/>
              <a:gd name="T74" fmla="*/ 578 w 579"/>
              <a:gd name="T75" fmla="*/ 183 h 665"/>
              <a:gd name="T76" fmla="*/ 568 w 579"/>
              <a:gd name="T77" fmla="*/ 162 h 665"/>
              <a:gd name="T78" fmla="*/ 568 w 579"/>
              <a:gd name="T79" fmla="*/ 162 h 665"/>
              <a:gd name="T80" fmla="*/ 301 w 579"/>
              <a:gd name="T81" fmla="*/ 8 h 665"/>
              <a:gd name="T82" fmla="*/ 289 w 579"/>
              <a:gd name="T83" fmla="*/ 1 h 665"/>
              <a:gd name="T84" fmla="*/ 288 w 579"/>
              <a:gd name="T85" fmla="*/ 0 h 665"/>
              <a:gd name="T86" fmla="*/ 11 w 579"/>
              <a:gd name="T87" fmla="*/ 161 h 665"/>
              <a:gd name="T88" fmla="*/ 13 w 579"/>
              <a:gd name="T89" fmla="*/ 163 h 665"/>
              <a:gd name="T90" fmla="*/ 13 w 579"/>
              <a:gd name="T91" fmla="*/ 163 h 665"/>
              <a:gd name="T92" fmla="*/ 276 w 579"/>
              <a:gd name="T93" fmla="*/ 315 h 665"/>
              <a:gd name="T94" fmla="*/ 288 w 579"/>
              <a:gd name="T95" fmla="*/ 321 h 665"/>
              <a:gd name="T96" fmla="*/ 288 w 579"/>
              <a:gd name="T97" fmla="*/ 321 h 665"/>
              <a:gd name="T98" fmla="*/ 291 w 579"/>
              <a:gd name="T99" fmla="*/ 323 h 665"/>
              <a:gd name="T100" fmla="*/ 291 w 579"/>
              <a:gd name="T101" fmla="*/ 323 h 665"/>
              <a:gd name="T102" fmla="*/ 291 w 579"/>
              <a:gd name="T103" fmla="*/ 323 h 665"/>
              <a:gd name="T104" fmla="*/ 291 w 579"/>
              <a:gd name="T105" fmla="*/ 323 h 665"/>
              <a:gd name="T106" fmla="*/ 291 w 579"/>
              <a:gd name="T107" fmla="*/ 323 h 665"/>
              <a:gd name="T108" fmla="*/ 300 w 579"/>
              <a:gd name="T109" fmla="*/ 318 h 665"/>
              <a:gd name="T110" fmla="*/ 534 w 579"/>
              <a:gd name="T111" fmla="*/ 182 h 665"/>
              <a:gd name="T112" fmla="*/ 568 w 579"/>
              <a:gd name="T113" fmla="*/ 162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9" h="665">
                <a:moveTo>
                  <a:pt x="275" y="343"/>
                </a:moveTo>
                <a:lnTo>
                  <a:pt x="263" y="336"/>
                </a:lnTo>
                <a:lnTo>
                  <a:pt x="263" y="336"/>
                </a:lnTo>
                <a:lnTo>
                  <a:pt x="0" y="184"/>
                </a:lnTo>
                <a:lnTo>
                  <a:pt x="0" y="184"/>
                </a:lnTo>
                <a:lnTo>
                  <a:pt x="0" y="248"/>
                </a:lnTo>
                <a:lnTo>
                  <a:pt x="0" y="297"/>
                </a:lnTo>
                <a:lnTo>
                  <a:pt x="0" y="489"/>
                </a:lnTo>
                <a:lnTo>
                  <a:pt x="0" y="503"/>
                </a:lnTo>
                <a:lnTo>
                  <a:pt x="0" y="503"/>
                </a:lnTo>
                <a:lnTo>
                  <a:pt x="11" y="510"/>
                </a:lnTo>
                <a:lnTo>
                  <a:pt x="277" y="663"/>
                </a:lnTo>
                <a:lnTo>
                  <a:pt x="277" y="663"/>
                </a:lnTo>
                <a:lnTo>
                  <a:pt x="277" y="663"/>
                </a:lnTo>
                <a:lnTo>
                  <a:pt x="277" y="504"/>
                </a:lnTo>
                <a:lnTo>
                  <a:pt x="277" y="354"/>
                </a:lnTo>
                <a:lnTo>
                  <a:pt x="277" y="354"/>
                </a:lnTo>
                <a:lnTo>
                  <a:pt x="277" y="354"/>
                </a:lnTo>
                <a:lnTo>
                  <a:pt x="278" y="344"/>
                </a:lnTo>
                <a:lnTo>
                  <a:pt x="278" y="344"/>
                </a:lnTo>
                <a:lnTo>
                  <a:pt x="278" y="344"/>
                </a:lnTo>
                <a:lnTo>
                  <a:pt x="275" y="343"/>
                </a:lnTo>
                <a:close/>
                <a:moveTo>
                  <a:pt x="578" y="183"/>
                </a:moveTo>
                <a:lnTo>
                  <a:pt x="486" y="237"/>
                </a:lnTo>
                <a:lnTo>
                  <a:pt x="314" y="337"/>
                </a:lnTo>
                <a:lnTo>
                  <a:pt x="303" y="344"/>
                </a:lnTo>
                <a:lnTo>
                  <a:pt x="303" y="344"/>
                </a:lnTo>
                <a:lnTo>
                  <a:pt x="303" y="352"/>
                </a:lnTo>
                <a:lnTo>
                  <a:pt x="303" y="357"/>
                </a:lnTo>
                <a:lnTo>
                  <a:pt x="302" y="662"/>
                </a:lnTo>
                <a:lnTo>
                  <a:pt x="302" y="662"/>
                </a:lnTo>
                <a:lnTo>
                  <a:pt x="302" y="665"/>
                </a:lnTo>
                <a:lnTo>
                  <a:pt x="302" y="665"/>
                </a:lnTo>
                <a:lnTo>
                  <a:pt x="579" y="504"/>
                </a:lnTo>
                <a:lnTo>
                  <a:pt x="579" y="503"/>
                </a:lnTo>
                <a:lnTo>
                  <a:pt x="579" y="489"/>
                </a:lnTo>
                <a:lnTo>
                  <a:pt x="579" y="183"/>
                </a:lnTo>
                <a:lnTo>
                  <a:pt x="578" y="183"/>
                </a:lnTo>
                <a:close/>
                <a:moveTo>
                  <a:pt x="568" y="162"/>
                </a:moveTo>
                <a:lnTo>
                  <a:pt x="568" y="162"/>
                </a:lnTo>
                <a:lnTo>
                  <a:pt x="301" y="8"/>
                </a:lnTo>
                <a:lnTo>
                  <a:pt x="289" y="1"/>
                </a:lnTo>
                <a:lnTo>
                  <a:pt x="288" y="0"/>
                </a:lnTo>
                <a:lnTo>
                  <a:pt x="11" y="161"/>
                </a:lnTo>
                <a:lnTo>
                  <a:pt x="13" y="163"/>
                </a:lnTo>
                <a:lnTo>
                  <a:pt x="13" y="163"/>
                </a:lnTo>
                <a:lnTo>
                  <a:pt x="276" y="315"/>
                </a:lnTo>
                <a:lnTo>
                  <a:pt x="288" y="321"/>
                </a:lnTo>
                <a:lnTo>
                  <a:pt x="288" y="321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300" y="318"/>
                </a:lnTo>
                <a:lnTo>
                  <a:pt x="534" y="182"/>
                </a:lnTo>
                <a:lnTo>
                  <a:pt x="568" y="162"/>
                </a:lnTo>
                <a:close/>
              </a:path>
            </a:pathLst>
          </a:custGeom>
          <a:solidFill>
            <a:srgbClr val="79ACC9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/>
            <a:endParaRPr lang="en-US" sz="1836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项目内容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3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375736" y="2103438"/>
            <a:ext cx="3586549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JM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01. 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技术咨询</a:t>
            </a:r>
            <a:r>
              <a:rPr lang="en-US" altLang="zh-CN" sz="2000" b="1" dirty="0" smtClean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en-US" sz="2000" b="1" dirty="0" smtClean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外</a:t>
            </a:r>
            <a:r>
              <a:rPr lang="zh-CN" altLang="en-US" sz="2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包</a:t>
            </a:r>
            <a:endParaRPr kumimoji="0" lang="en-JM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375737" y="248998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77" marR="0" lvl="0" indent="-228577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承接各专业医学影像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AI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智能分析平台开发与建设，算法模型训练，专家知识库建立，可信度验证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75737" y="35258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JM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平台对接</a:t>
            </a:r>
            <a:endParaRPr kumimoji="0" lang="en-JM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75737" y="39802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77" marR="0" lvl="0" indent="-228577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平台信息接口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打通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，实现脱密图像数据共享及能力输出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375737" y="4948238"/>
            <a:ext cx="3586548" cy="378884"/>
          </a:xfrm>
          <a:prstGeom prst="rect">
            <a:avLst/>
          </a:prstGeom>
          <a:solidFill>
            <a:srgbClr val="79ACC9"/>
          </a:solidFill>
        </p:spPr>
        <p:txBody>
          <a:bodyPr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JM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团队整合</a:t>
            </a:r>
            <a:endParaRPr kumimoji="0" lang="en-JM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75737" y="5402622"/>
            <a:ext cx="2743200" cy="911255"/>
          </a:xfrm>
          <a:prstGeom prst="rect">
            <a:avLst/>
          </a:prstGeom>
        </p:spPr>
        <p:txBody>
          <a:bodyPr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77" marR="0" lvl="0" indent="-228577" algn="l" defTabSz="91430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扩展组建项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目团队</a:t>
            </a:r>
          </a:p>
        </p:txBody>
      </p:sp>
      <p:sp>
        <p:nvSpPr>
          <p:cNvPr id="10" name="Oval 9"/>
          <p:cNvSpPr/>
          <p:nvPr/>
        </p:nvSpPr>
        <p:spPr>
          <a:xfrm>
            <a:off x="6094357" y="3073717"/>
            <a:ext cx="2560320" cy="2560320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ONE</a:t>
            </a:r>
          </a:p>
        </p:txBody>
      </p:sp>
      <p:sp>
        <p:nvSpPr>
          <p:cNvPr id="11" name="Oval 10"/>
          <p:cNvSpPr/>
          <p:nvPr/>
        </p:nvSpPr>
        <p:spPr>
          <a:xfrm>
            <a:off x="7985997" y="3729037"/>
            <a:ext cx="1920240" cy="1920240"/>
          </a:xfrm>
          <a:prstGeom prst="ellipse">
            <a:avLst/>
          </a:prstGeom>
          <a:solidFill>
            <a:srgbClr val="79ACC9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TWO</a:t>
            </a:r>
          </a:p>
        </p:txBody>
      </p:sp>
      <p:sp>
        <p:nvSpPr>
          <p:cNvPr id="12" name="Oval 11"/>
          <p:cNvSpPr/>
          <p:nvPr/>
        </p:nvSpPr>
        <p:spPr>
          <a:xfrm>
            <a:off x="9419691" y="4094797"/>
            <a:ext cx="1554480" cy="1554480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M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THREE</a:t>
            </a:r>
          </a:p>
        </p:txBody>
      </p:sp>
      <p:sp>
        <p:nvSpPr>
          <p:cNvPr id="18" name="矩形 17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合作模式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29BB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96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88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CCD3AF4-5BE4-4A3B-B1F4-DB9394785153}"/>
              </a:ext>
            </a:extLst>
          </p:cNvPr>
          <p:cNvSpPr/>
          <p:nvPr/>
        </p:nvSpPr>
        <p:spPr>
          <a:xfrm>
            <a:off x="5300857" y="3311557"/>
            <a:ext cx="2646878" cy="420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32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竞争对手分析</a:t>
            </a:r>
            <a:endParaRPr lang="zh-CN" altLang="en-US" sz="3200" dirty="0">
              <a:solidFill>
                <a:srgbClr val="000000">
                  <a:lumMod val="50000"/>
                  <a:lumOff val="50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93"/>
          <p:cNvSpPr txBox="1"/>
          <p:nvPr/>
        </p:nvSpPr>
        <p:spPr>
          <a:xfrm>
            <a:off x="406347" y="304801"/>
            <a:ext cx="11377719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SWOT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分析</a:t>
            </a:r>
            <a:endParaRPr lang="zh-CN" altLang="en-US" sz="4400" dirty="0">
              <a:solidFill>
                <a:srgbClr val="229BB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3179136695"/>
              </p:ext>
            </p:extLst>
          </p:nvPr>
        </p:nvGraphicFramePr>
        <p:xfrm>
          <a:off x="1679291" y="2033742"/>
          <a:ext cx="81269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705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93"/>
          <p:cNvSpPr txBox="1"/>
          <p:nvPr/>
        </p:nvSpPr>
        <p:spPr>
          <a:xfrm>
            <a:off x="406347" y="304801"/>
            <a:ext cx="11377719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竞争对手分</a:t>
            </a:r>
            <a:r>
              <a:rPr lang="en-US" altLang="zh-CN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标识</a:t>
            </a:r>
            <a:endParaRPr lang="en-US" altLang="en-US" sz="4400" dirty="0">
              <a:solidFill>
                <a:srgbClr val="F2FDF7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984319" y="2312299"/>
            <a:ext cx="7641393" cy="4041046"/>
            <a:chOff x="5430580" y="1269210"/>
            <a:chExt cx="5731791" cy="4041046"/>
          </a:xfrm>
        </p:grpSpPr>
        <p:sp>
          <p:nvSpPr>
            <p:cNvPr id="7" name="Rectangle 9"/>
            <p:cNvSpPr/>
            <p:nvPr/>
          </p:nvSpPr>
          <p:spPr>
            <a:xfrm>
              <a:off x="6221155" y="1269210"/>
              <a:ext cx="4876800" cy="342900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484"/>
            <p:cNvCxnSpPr>
              <a:cxnSpLocks noChangeShapeType="1"/>
            </p:cNvCxnSpPr>
            <p:nvPr/>
          </p:nvCxnSpPr>
          <p:spPr bwMode="auto">
            <a:xfrm rot="5400000" flipH="1" flipV="1">
              <a:off x="4275672" y="3136904"/>
              <a:ext cx="2974977" cy="1588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 type="triangle" w="lg" len="lg"/>
              <a:tailEnd type="triangle" w="lg" len="lg"/>
            </a:ln>
          </p:spPr>
        </p:cxnSp>
        <p:sp>
          <p:nvSpPr>
            <p:cNvPr id="9" name="Text Box 103"/>
            <p:cNvSpPr txBox="1">
              <a:spLocks noChangeArrowheads="1"/>
            </p:cNvSpPr>
            <p:nvPr/>
          </p:nvSpPr>
          <p:spPr bwMode="auto">
            <a:xfrm rot="16200000">
              <a:off x="4024054" y="2994120"/>
              <a:ext cx="3200400" cy="2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 b="1" dirty="0" smtClean="0">
                  <a:solidFill>
                    <a:srgbClr val="F2FDF7"/>
                  </a:solidFill>
                  <a:latin typeface="Calibri" pitchFamily="34" charset="0"/>
                </a:rPr>
                <a:t>市场份额</a:t>
              </a:r>
              <a:endParaRPr lang="en-US" sz="1200" b="1" dirty="0">
                <a:solidFill>
                  <a:srgbClr val="F2FDF7"/>
                </a:solidFill>
                <a:latin typeface="Calibri" pitchFamily="34" charset="0"/>
              </a:endParaRPr>
            </a:p>
          </p:txBody>
        </p:sp>
        <p:cxnSp>
          <p:nvCxnSpPr>
            <p:cNvPr id="10" name="Straight Connector 486"/>
            <p:cNvCxnSpPr>
              <a:cxnSpLocks noChangeShapeType="1"/>
            </p:cNvCxnSpPr>
            <p:nvPr/>
          </p:nvCxnSpPr>
          <p:spPr bwMode="auto">
            <a:xfrm>
              <a:off x="6624801" y="5153822"/>
              <a:ext cx="4206240" cy="1588"/>
            </a:xfrm>
            <a:prstGeom prst="line">
              <a:avLst/>
            </a:prstGeom>
            <a:noFill/>
            <a:ln w="28575">
              <a:solidFill>
                <a:srgbClr val="1958A7"/>
              </a:solidFill>
              <a:round/>
              <a:headEnd type="triangle" w="lg" len="lg"/>
              <a:tailEnd type="triangle" w="lg" len="lg"/>
            </a:ln>
          </p:spPr>
        </p:cxnSp>
        <p:sp>
          <p:nvSpPr>
            <p:cNvPr id="11" name="Text Box 103"/>
            <p:cNvSpPr txBox="1">
              <a:spLocks noChangeArrowheads="1"/>
            </p:cNvSpPr>
            <p:nvPr/>
          </p:nvSpPr>
          <p:spPr bwMode="auto">
            <a:xfrm>
              <a:off x="6948650" y="4879185"/>
              <a:ext cx="348689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 b="1" dirty="0" smtClean="0">
                  <a:solidFill>
                    <a:srgbClr val="F2FDF7"/>
                  </a:solidFill>
                  <a:latin typeface="Calibri" pitchFamily="34" charset="0"/>
                </a:rPr>
                <a:t>硬件设备品牌价值主张</a:t>
              </a:r>
              <a:endParaRPr lang="en-US" sz="1200" b="1" dirty="0">
                <a:solidFill>
                  <a:srgbClr val="F2FDF7"/>
                </a:solidFill>
                <a:latin typeface="Calibri" pitchFamily="34" charset="0"/>
              </a:endParaRP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10970356" y="4784649"/>
              <a:ext cx="1920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1958A7"/>
                  </a:solidFill>
                </a:rPr>
                <a:t>5</a:t>
              </a:r>
            </a:p>
          </p:txBody>
        </p:sp>
        <p:sp>
          <p:nvSpPr>
            <p:cNvPr id="13" name="TextBox 16"/>
            <p:cNvSpPr txBox="1"/>
            <p:nvPr/>
          </p:nvSpPr>
          <p:spPr>
            <a:xfrm>
              <a:off x="6221155" y="4800890"/>
              <a:ext cx="1920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5430580" y="1403989"/>
              <a:ext cx="6387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2FDF7"/>
                  </a:solidFill>
                </a:rPr>
                <a:t>350,000</a:t>
              </a:r>
              <a:r>
                <a:rPr lang="en-US" sz="1000" dirty="0" smtClean="0">
                  <a:solidFill>
                    <a:srgbClr val="F2FDF7"/>
                  </a:solidFill>
                </a:rPr>
                <a:t>+</a:t>
              </a:r>
              <a:r>
                <a:rPr lang="zh-CN" altLang="en-US" sz="1000" dirty="0" smtClean="0">
                  <a:solidFill>
                    <a:srgbClr val="F2FDF7"/>
                  </a:solidFill>
                </a:rPr>
                <a:t>亿</a:t>
              </a:r>
              <a:endParaRPr lang="en-US" sz="1000" dirty="0">
                <a:solidFill>
                  <a:srgbClr val="F2FDF7"/>
                </a:solidFill>
              </a:endParaRPr>
            </a:p>
          </p:txBody>
        </p:sp>
        <p:cxnSp>
          <p:nvCxnSpPr>
            <p:cNvPr id="15" name="Straight Connector 18"/>
            <p:cNvCxnSpPr>
              <a:stCxn id="7" idx="0"/>
              <a:endCxn id="7" idx="2"/>
            </p:cNvCxnSpPr>
            <p:nvPr/>
          </p:nvCxnSpPr>
          <p:spPr>
            <a:xfrm>
              <a:off x="8659555" y="1269210"/>
              <a:ext cx="0" cy="3429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9"/>
            <p:cNvCxnSpPr>
              <a:stCxn id="7" idx="1"/>
              <a:endCxn id="7" idx="3"/>
            </p:cNvCxnSpPr>
            <p:nvPr/>
          </p:nvCxnSpPr>
          <p:spPr>
            <a:xfrm>
              <a:off x="6221155" y="2983710"/>
              <a:ext cx="48768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/>
            <p:cNvSpPr txBox="1"/>
            <p:nvPr/>
          </p:nvSpPr>
          <p:spPr>
            <a:xfrm>
              <a:off x="9553119" y="1441095"/>
              <a:ext cx="143414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阿里健康</a:t>
              </a:r>
              <a:endParaRPr lang="en-US" sz="3200" dirty="0"/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585683" y="2716334"/>
              <a:ext cx="1512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28" name="TextBox 31"/>
            <p:cNvSpPr txBox="1"/>
            <p:nvPr/>
          </p:nvSpPr>
          <p:spPr>
            <a:xfrm>
              <a:off x="7792326" y="1450154"/>
              <a:ext cx="806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0" name="TextBox 33"/>
            <p:cNvSpPr txBox="1"/>
            <p:nvPr/>
          </p:nvSpPr>
          <p:spPr>
            <a:xfrm>
              <a:off x="7073987" y="1881855"/>
              <a:ext cx="1493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2" name="TextBox 35"/>
            <p:cNvSpPr txBox="1"/>
            <p:nvPr/>
          </p:nvSpPr>
          <p:spPr>
            <a:xfrm>
              <a:off x="6425915" y="1593823"/>
              <a:ext cx="1214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4" name="Oval 37"/>
            <p:cNvSpPr/>
            <p:nvPr/>
          </p:nvSpPr>
          <p:spPr>
            <a:xfrm>
              <a:off x="7095572" y="4607798"/>
              <a:ext cx="76200" cy="762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latin typeface="Calibri"/>
                <a:cs typeface="+mn-cs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9234144" y="3826071"/>
              <a:ext cx="1512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40"/>
            <p:cNvSpPr txBox="1"/>
            <p:nvPr/>
          </p:nvSpPr>
          <p:spPr>
            <a:xfrm>
              <a:off x="9904003" y="299391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9" name="TextBox 42"/>
            <p:cNvSpPr txBox="1"/>
            <p:nvPr/>
          </p:nvSpPr>
          <p:spPr>
            <a:xfrm>
              <a:off x="7938083" y="3177999"/>
              <a:ext cx="977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sp>
          <p:nvSpPr>
            <p:cNvPr id="41" name="TextBox 44"/>
            <p:cNvSpPr txBox="1"/>
            <p:nvPr/>
          </p:nvSpPr>
          <p:spPr>
            <a:xfrm>
              <a:off x="6460274" y="3919565"/>
              <a:ext cx="8297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  <p:sp>
          <p:nvSpPr>
            <p:cNvPr id="43" name="TextBox 46"/>
            <p:cNvSpPr txBox="1"/>
            <p:nvPr/>
          </p:nvSpPr>
          <p:spPr>
            <a:xfrm>
              <a:off x="8621619" y="3425961"/>
              <a:ext cx="97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依图科技</a:t>
              </a:r>
              <a:endParaRPr lang="en-US" sz="2000" dirty="0"/>
            </a:p>
          </p:txBody>
        </p:sp>
        <p:sp>
          <p:nvSpPr>
            <p:cNvPr id="45" name="TextBox 48"/>
            <p:cNvSpPr txBox="1"/>
            <p:nvPr/>
          </p:nvSpPr>
          <p:spPr>
            <a:xfrm>
              <a:off x="8583529" y="4218049"/>
              <a:ext cx="1154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sp>
          <p:nvSpPr>
            <p:cNvPr id="47" name="TextBox 50"/>
            <p:cNvSpPr txBox="1"/>
            <p:nvPr/>
          </p:nvSpPr>
          <p:spPr>
            <a:xfrm>
              <a:off x="6277406" y="3312723"/>
              <a:ext cx="1588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52"/>
            <p:cNvSpPr txBox="1"/>
            <p:nvPr/>
          </p:nvSpPr>
          <p:spPr>
            <a:xfrm>
              <a:off x="7372637" y="2561865"/>
              <a:ext cx="1429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sp>
          <p:nvSpPr>
            <p:cNvPr id="51" name="TextBox 54"/>
            <p:cNvSpPr txBox="1"/>
            <p:nvPr/>
          </p:nvSpPr>
          <p:spPr>
            <a:xfrm>
              <a:off x="6368745" y="2561865"/>
              <a:ext cx="113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sp>
          <p:nvSpPr>
            <p:cNvPr id="53" name="Text Box 103"/>
            <p:cNvSpPr txBox="1">
              <a:spLocks noChangeArrowheads="1"/>
            </p:cNvSpPr>
            <p:nvPr/>
          </p:nvSpPr>
          <p:spPr bwMode="auto">
            <a:xfrm>
              <a:off x="5715765" y="4972119"/>
              <a:ext cx="129540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 smtClean="0">
                  <a:solidFill>
                    <a:srgbClr val="1958A7"/>
                  </a:solidFill>
                  <a:latin typeface="Calibri" pitchFamily="34" charset="0"/>
                </a:rPr>
                <a:t>低</a:t>
              </a:r>
              <a:endParaRPr lang="en-US" sz="1600" b="1" dirty="0">
                <a:solidFill>
                  <a:srgbClr val="1958A7"/>
                </a:solidFill>
                <a:latin typeface="Calibri" pitchFamily="34" charset="0"/>
              </a:endParaRPr>
            </a:p>
          </p:txBody>
        </p:sp>
      </p:grpSp>
      <p:sp>
        <p:nvSpPr>
          <p:cNvPr id="55" name="Text Box 103"/>
          <p:cNvSpPr txBox="1">
            <a:spLocks noChangeArrowheads="1"/>
          </p:cNvSpPr>
          <p:nvPr/>
        </p:nvSpPr>
        <p:spPr bwMode="auto">
          <a:xfrm>
            <a:off x="8591159" y="6021289"/>
            <a:ext cx="1726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1958A7"/>
                </a:solidFill>
                <a:latin typeface="Calibri" pitchFamily="34" charset="0"/>
              </a:rPr>
              <a:t>高</a:t>
            </a:r>
            <a:endParaRPr lang="en-US" sz="1600" b="1" dirty="0">
              <a:solidFill>
                <a:srgbClr val="1958A7"/>
              </a:solidFill>
              <a:latin typeface="Calibri" pitchFamily="34" charset="0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1967286" y="5703060"/>
            <a:ext cx="63770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zh-CN" sz="1000" dirty="0" smtClean="0">
                <a:solidFill>
                  <a:srgbClr val="F2FDF7"/>
                </a:solidFill>
              </a:rPr>
              <a:t>1</a:t>
            </a:r>
            <a:r>
              <a:rPr lang="en-US" altLang="zh-CN" sz="1000" dirty="0" smtClean="0">
                <a:solidFill>
                  <a:srgbClr val="F2FDF7"/>
                </a:solidFill>
              </a:rPr>
              <a:t>43.2</a:t>
            </a:r>
            <a:r>
              <a:rPr lang="zh-CN" altLang="en-US" sz="1000" dirty="0" smtClean="0">
                <a:solidFill>
                  <a:srgbClr val="F2FDF7"/>
                </a:solidFill>
              </a:rPr>
              <a:t>亿</a:t>
            </a:r>
            <a:endParaRPr lang="en-US" sz="1000" dirty="0">
              <a:solidFill>
                <a:srgbClr val="F2FDF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1242" y="2060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2FDF7"/>
                </a:solidFill>
              </a:rPr>
              <a:t>国际</a:t>
            </a:r>
            <a:endParaRPr kumimoji="1" lang="zh-CN" altLang="en-US" dirty="0">
              <a:solidFill>
                <a:srgbClr val="F2FDF7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439182" y="2060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2FDF7"/>
                </a:solidFill>
              </a:rPr>
              <a:t>国内</a:t>
            </a:r>
            <a:endParaRPr kumimoji="1" lang="zh-CN" altLang="en-US" dirty="0">
              <a:solidFill>
                <a:srgbClr val="F2FDF7"/>
              </a:solidFill>
            </a:endParaRPr>
          </a:p>
        </p:txBody>
      </p:sp>
      <p:sp>
        <p:nvSpPr>
          <p:cNvPr id="38" name="TextBox 25"/>
          <p:cNvSpPr txBox="1"/>
          <p:nvPr/>
        </p:nvSpPr>
        <p:spPr>
          <a:xfrm>
            <a:off x="4209958" y="2581898"/>
            <a:ext cx="158760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飞利浦</a:t>
            </a:r>
            <a:endParaRPr lang="en-US" sz="3200" dirty="0"/>
          </a:p>
        </p:txBody>
      </p:sp>
      <p:sp>
        <p:nvSpPr>
          <p:cNvPr id="42" name="TextBox 25"/>
          <p:cNvSpPr txBox="1"/>
          <p:nvPr/>
        </p:nvSpPr>
        <p:spPr>
          <a:xfrm>
            <a:off x="4389966" y="3189888"/>
            <a:ext cx="855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GE</a:t>
            </a:r>
            <a:endParaRPr lang="en-US" sz="3200" dirty="0"/>
          </a:p>
        </p:txBody>
      </p:sp>
      <p:sp>
        <p:nvSpPr>
          <p:cNvPr id="44" name="TextBox 46"/>
          <p:cNvSpPr txBox="1"/>
          <p:nvPr/>
        </p:nvSpPr>
        <p:spPr>
          <a:xfrm>
            <a:off x="7523029" y="4621450"/>
            <a:ext cx="16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视见科</a:t>
            </a:r>
            <a:r>
              <a:rPr lang="zh-CN" altLang="en-US" sz="2000" dirty="0" smtClean="0"/>
              <a:t>技</a:t>
            </a:r>
            <a:endParaRPr lang="en-US" sz="2000" dirty="0"/>
          </a:p>
        </p:txBody>
      </p:sp>
      <p:sp>
        <p:nvSpPr>
          <p:cNvPr id="46" name="TextBox 46"/>
          <p:cNvSpPr txBox="1"/>
          <p:nvPr/>
        </p:nvSpPr>
        <p:spPr>
          <a:xfrm>
            <a:off x="4789652" y="4966594"/>
            <a:ext cx="129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清华</a:t>
            </a:r>
            <a:r>
              <a:rPr lang="en-US" altLang="zh-CN" sz="2000" dirty="0" smtClean="0"/>
              <a:t>x-lab</a:t>
            </a:r>
            <a:endParaRPr lang="en-US" sz="2000" dirty="0"/>
          </a:p>
        </p:txBody>
      </p:sp>
      <p:sp>
        <p:nvSpPr>
          <p:cNvPr id="48" name="TextBox 46"/>
          <p:cNvSpPr txBox="1"/>
          <p:nvPr/>
        </p:nvSpPr>
        <p:spPr>
          <a:xfrm>
            <a:off x="6418491" y="5049428"/>
            <a:ext cx="129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慧医慧影</a:t>
            </a:r>
            <a:endParaRPr lang="en-US" sz="2000" dirty="0"/>
          </a:p>
        </p:txBody>
      </p:sp>
      <p:sp>
        <p:nvSpPr>
          <p:cNvPr id="50" name="TextBox 25"/>
          <p:cNvSpPr txBox="1"/>
          <p:nvPr/>
        </p:nvSpPr>
        <p:spPr>
          <a:xfrm>
            <a:off x="3106221" y="3079438"/>
            <a:ext cx="158760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西门子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240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93"/>
          <p:cNvSpPr txBox="1"/>
          <p:nvPr/>
        </p:nvSpPr>
        <p:spPr>
          <a:xfrm>
            <a:off x="406347" y="304801"/>
            <a:ext cx="11377719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44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竞争对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手分</a:t>
            </a:r>
            <a:r>
              <a:rPr lang="en-US" altLang="zh-CN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定位</a:t>
            </a:r>
            <a:endParaRPr lang="en-US" altLang="en-US" sz="4400" dirty="0">
              <a:solidFill>
                <a:srgbClr val="F2FDF7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03241" y="2126068"/>
            <a:ext cx="8173927" cy="4183252"/>
            <a:chOff x="5445176" y="1147353"/>
            <a:chExt cx="6131243" cy="4183252"/>
          </a:xfrm>
        </p:grpSpPr>
        <p:cxnSp>
          <p:nvCxnSpPr>
            <p:cNvPr id="54" name="Straight Arrow Connector 484"/>
            <p:cNvCxnSpPr>
              <a:cxnSpLocks noChangeShapeType="1"/>
            </p:cNvCxnSpPr>
            <p:nvPr/>
          </p:nvCxnSpPr>
          <p:spPr bwMode="auto">
            <a:xfrm rot="5400000" flipH="1" flipV="1">
              <a:off x="4616725" y="3058246"/>
              <a:ext cx="2974977" cy="1588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 type="triangle" w="lg" len="lg"/>
              <a:tailEnd type="triangle" w="lg" len="lg"/>
            </a:ln>
          </p:spPr>
        </p:cxnSp>
        <p:sp>
          <p:nvSpPr>
            <p:cNvPr id="55" name="Text Box 103"/>
            <p:cNvSpPr txBox="1">
              <a:spLocks noChangeArrowheads="1"/>
            </p:cNvSpPr>
            <p:nvPr/>
          </p:nvSpPr>
          <p:spPr bwMode="auto">
            <a:xfrm>
              <a:off x="5445176" y="4541254"/>
              <a:ext cx="129540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Calibri" pitchFamily="34" charset="0"/>
                </a:rPr>
                <a:t>低</a:t>
              </a:r>
              <a:endParaRPr lang="en-US" sz="1600" b="1" dirty="0">
                <a:solidFill>
                  <a:schemeClr val="accent2"/>
                </a:solidFill>
                <a:latin typeface="Calibri" pitchFamily="34" charset="0"/>
              </a:endParaRPr>
            </a:p>
          </p:txBody>
        </p:sp>
        <p:sp>
          <p:nvSpPr>
            <p:cNvPr id="56" name="Text Box 103"/>
            <p:cNvSpPr txBox="1">
              <a:spLocks noChangeArrowheads="1"/>
            </p:cNvSpPr>
            <p:nvPr/>
          </p:nvSpPr>
          <p:spPr bwMode="auto">
            <a:xfrm>
              <a:off x="5473960" y="1201315"/>
              <a:ext cx="129540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Calibri" pitchFamily="34" charset="0"/>
                </a:rPr>
                <a:t>高</a:t>
              </a:r>
              <a:endParaRPr lang="en-US" sz="1600" b="1" dirty="0">
                <a:solidFill>
                  <a:schemeClr val="accent2"/>
                </a:solidFill>
                <a:latin typeface="Calibri" pitchFamily="34" charset="0"/>
              </a:endParaRPr>
            </a:p>
          </p:txBody>
        </p:sp>
        <p:sp>
          <p:nvSpPr>
            <p:cNvPr id="57" name="Text Box 103"/>
            <p:cNvSpPr txBox="1">
              <a:spLocks noChangeArrowheads="1"/>
            </p:cNvSpPr>
            <p:nvPr/>
          </p:nvSpPr>
          <p:spPr bwMode="auto">
            <a:xfrm rot="16200000">
              <a:off x="4336109" y="3041020"/>
              <a:ext cx="3200400" cy="2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 b="1" dirty="0">
                  <a:solidFill>
                    <a:srgbClr val="F2FDF7"/>
                  </a:solidFill>
                  <a:latin typeface="Calibri" pitchFamily="34" charset="0"/>
                </a:rPr>
                <a:t>市场份额</a:t>
              </a:r>
              <a:endParaRPr lang="en-US" sz="1200" b="1" dirty="0">
                <a:solidFill>
                  <a:schemeClr val="accent2"/>
                </a:solidFill>
                <a:latin typeface="Calibri" pitchFamily="34" charset="0"/>
              </a:endParaRPr>
            </a:p>
          </p:txBody>
        </p:sp>
        <p:cxnSp>
          <p:nvCxnSpPr>
            <p:cNvPr id="58" name="Straight Connector 486"/>
            <p:cNvCxnSpPr>
              <a:cxnSpLocks noChangeShapeType="1"/>
            </p:cNvCxnSpPr>
            <p:nvPr/>
          </p:nvCxnSpPr>
          <p:spPr bwMode="auto">
            <a:xfrm>
              <a:off x="7103265" y="5174171"/>
              <a:ext cx="4206240" cy="1588"/>
            </a:xfrm>
            <a:prstGeom prst="line">
              <a:avLst/>
            </a:prstGeom>
            <a:noFill/>
            <a:ln w="28575">
              <a:solidFill>
                <a:srgbClr val="1958A7"/>
              </a:solidFill>
              <a:round/>
              <a:headEnd type="triangle" w="lg" len="lg"/>
              <a:tailEnd type="triangle" w="lg" len="lg"/>
            </a:ln>
          </p:spPr>
        </p:cxnSp>
        <p:sp>
          <p:nvSpPr>
            <p:cNvPr id="60" name="TextBox 65"/>
            <p:cNvSpPr txBox="1"/>
            <p:nvPr/>
          </p:nvSpPr>
          <p:spPr>
            <a:xfrm>
              <a:off x="6606495" y="4760486"/>
              <a:ext cx="2455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1958A7"/>
                  </a:solidFill>
                </a:rPr>
                <a:t>$0</a:t>
              </a:r>
            </a:p>
          </p:txBody>
        </p:sp>
        <p:sp>
          <p:nvSpPr>
            <p:cNvPr id="61" name="Text Box 103"/>
            <p:cNvSpPr txBox="1">
              <a:spLocks noChangeArrowheads="1"/>
            </p:cNvSpPr>
            <p:nvPr/>
          </p:nvSpPr>
          <p:spPr bwMode="auto">
            <a:xfrm>
              <a:off x="6194229" y="4992468"/>
              <a:ext cx="129540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b="1" dirty="0" smtClean="0">
                  <a:solidFill>
                    <a:srgbClr val="1958A7"/>
                  </a:solidFill>
                  <a:latin typeface="Calibri" pitchFamily="34" charset="0"/>
                </a:rPr>
                <a:t>低</a:t>
              </a:r>
              <a:endParaRPr lang="en-US" sz="1600" b="1" dirty="0">
                <a:solidFill>
                  <a:srgbClr val="1958A7"/>
                </a:solidFill>
                <a:latin typeface="Calibri" pitchFamily="34" charset="0"/>
              </a:endParaRPr>
            </a:p>
          </p:txBody>
        </p:sp>
        <p:sp>
          <p:nvSpPr>
            <p:cNvPr id="62" name="Oval 68"/>
            <p:cNvSpPr/>
            <p:nvPr/>
          </p:nvSpPr>
          <p:spPr>
            <a:xfrm>
              <a:off x="9327650" y="2234261"/>
              <a:ext cx="1313982" cy="1304594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70"/>
            <p:cNvSpPr/>
            <p:nvPr/>
          </p:nvSpPr>
          <p:spPr>
            <a:xfrm>
              <a:off x="10081918" y="1147353"/>
              <a:ext cx="1477980" cy="1446948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71"/>
            <p:cNvSpPr/>
            <p:nvPr/>
          </p:nvSpPr>
          <p:spPr>
            <a:xfrm>
              <a:off x="7311160" y="4019128"/>
              <a:ext cx="506497" cy="519389"/>
            </a:xfrm>
            <a:prstGeom prst="ellipse">
              <a:avLst/>
            </a:prstGeom>
            <a:solidFill>
              <a:srgbClr val="C6D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72"/>
            <p:cNvSpPr txBox="1"/>
            <p:nvPr/>
          </p:nvSpPr>
          <p:spPr>
            <a:xfrm>
              <a:off x="6098740" y="1656996"/>
              <a:ext cx="486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120,000</a:t>
              </a:r>
            </a:p>
          </p:txBody>
        </p:sp>
        <p:sp>
          <p:nvSpPr>
            <p:cNvPr id="67" name="TextBox 73"/>
            <p:cNvSpPr txBox="1"/>
            <p:nvPr/>
          </p:nvSpPr>
          <p:spPr>
            <a:xfrm>
              <a:off x="6134006" y="3254090"/>
              <a:ext cx="432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60,000</a:t>
              </a:r>
            </a:p>
          </p:txBody>
        </p:sp>
        <p:cxnSp>
          <p:nvCxnSpPr>
            <p:cNvPr id="68" name="Straight Connector 74"/>
            <p:cNvCxnSpPr/>
            <p:nvPr/>
          </p:nvCxnSpPr>
          <p:spPr>
            <a:xfrm>
              <a:off x="6699619" y="1789346"/>
              <a:ext cx="48768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75"/>
            <p:cNvCxnSpPr/>
            <p:nvPr/>
          </p:nvCxnSpPr>
          <p:spPr>
            <a:xfrm>
              <a:off x="6699619" y="3370622"/>
              <a:ext cx="48768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76"/>
            <p:cNvCxnSpPr/>
            <p:nvPr/>
          </p:nvCxnSpPr>
          <p:spPr>
            <a:xfrm>
              <a:off x="6699619" y="4165569"/>
              <a:ext cx="48768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9"/>
            <p:cNvSpPr/>
            <p:nvPr/>
          </p:nvSpPr>
          <p:spPr>
            <a:xfrm>
              <a:off x="10098283" y="3153367"/>
              <a:ext cx="1360437" cy="1313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80"/>
            <p:cNvSpPr/>
            <p:nvPr/>
          </p:nvSpPr>
          <p:spPr>
            <a:xfrm>
              <a:off x="6885513" y="3476079"/>
              <a:ext cx="643668" cy="63039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81"/>
            <p:cNvCxnSpPr/>
            <p:nvPr/>
          </p:nvCxnSpPr>
          <p:spPr>
            <a:xfrm>
              <a:off x="6699619" y="2565816"/>
              <a:ext cx="48768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83"/>
            <p:cNvSpPr/>
            <p:nvPr/>
          </p:nvSpPr>
          <p:spPr>
            <a:xfrm>
              <a:off x="6699619" y="1289559"/>
              <a:ext cx="4876800" cy="342900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84"/>
            <p:cNvSpPr/>
            <p:nvPr/>
          </p:nvSpPr>
          <p:spPr>
            <a:xfrm>
              <a:off x="7864644" y="3915996"/>
              <a:ext cx="845284" cy="802563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85"/>
            <p:cNvSpPr/>
            <p:nvPr/>
          </p:nvSpPr>
          <p:spPr>
            <a:xfrm>
              <a:off x="8252872" y="2954341"/>
              <a:ext cx="1002770" cy="1028293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 Box 103"/>
            <p:cNvSpPr txBox="1">
              <a:spLocks noChangeArrowheads="1"/>
            </p:cNvSpPr>
            <p:nvPr/>
          </p:nvSpPr>
          <p:spPr bwMode="auto">
            <a:xfrm>
              <a:off x="7427115" y="4899534"/>
              <a:ext cx="3200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200" b="1" dirty="0" smtClean="0">
                  <a:solidFill>
                    <a:srgbClr val="F2FDF7"/>
                  </a:solidFill>
                  <a:latin typeface="Calibri" pitchFamily="34" charset="0"/>
                </a:rPr>
                <a:t>软件算法及服务</a:t>
              </a:r>
              <a:endParaRPr lang="en-US" sz="1200" b="1" dirty="0">
                <a:solidFill>
                  <a:srgbClr val="F2FDF7"/>
                </a:solidFill>
                <a:latin typeface="Calibri" pitchFamily="34" charset="0"/>
              </a:endParaRPr>
            </a:p>
          </p:txBody>
        </p:sp>
        <p:sp>
          <p:nvSpPr>
            <p:cNvPr id="81" name="TextBox 87"/>
            <p:cNvSpPr txBox="1"/>
            <p:nvPr/>
          </p:nvSpPr>
          <p:spPr>
            <a:xfrm>
              <a:off x="6134006" y="2455543"/>
              <a:ext cx="432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90,000</a:t>
              </a:r>
            </a:p>
          </p:txBody>
        </p:sp>
        <p:sp>
          <p:nvSpPr>
            <p:cNvPr id="82" name="TextBox 88"/>
            <p:cNvSpPr txBox="1"/>
            <p:nvPr/>
          </p:nvSpPr>
          <p:spPr>
            <a:xfrm>
              <a:off x="6134006" y="4052636"/>
              <a:ext cx="432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30,000</a:t>
              </a:r>
            </a:p>
          </p:txBody>
        </p:sp>
        <p:sp>
          <p:nvSpPr>
            <p:cNvPr id="85" name="TextBox 95"/>
            <p:cNvSpPr txBox="1"/>
            <p:nvPr/>
          </p:nvSpPr>
          <p:spPr>
            <a:xfrm>
              <a:off x="10322491" y="1637985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2FDF7"/>
                  </a:solidFill>
                </a:rPr>
                <a:t>阿里健康</a:t>
              </a:r>
              <a:endParaRPr lang="en-US" sz="1400" b="1" dirty="0">
                <a:solidFill>
                  <a:srgbClr val="F2FDF7"/>
                </a:solidFill>
              </a:endParaRPr>
            </a:p>
          </p:txBody>
        </p:sp>
        <p:sp>
          <p:nvSpPr>
            <p:cNvPr id="86" name="TextBox 96"/>
            <p:cNvSpPr txBox="1"/>
            <p:nvPr/>
          </p:nvSpPr>
          <p:spPr>
            <a:xfrm>
              <a:off x="8280844" y="3202303"/>
              <a:ext cx="913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97"/>
            <p:cNvSpPr txBox="1"/>
            <p:nvPr/>
          </p:nvSpPr>
          <p:spPr>
            <a:xfrm>
              <a:off x="10358608" y="3513407"/>
              <a:ext cx="91325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2FDF7"/>
                  </a:solidFill>
                </a:rPr>
                <a:t>腾讯</a:t>
              </a:r>
              <a:endParaRPr lang="en-US" altLang="zh-CN" sz="1600" b="1" dirty="0" smtClean="0">
                <a:solidFill>
                  <a:srgbClr val="F2FDF7"/>
                </a:solidFill>
              </a:endParaRPr>
            </a:p>
            <a:p>
              <a:pPr algn="ctr"/>
              <a:endParaRPr lang="en-US" sz="1600" b="1" dirty="0">
                <a:solidFill>
                  <a:srgbClr val="F2FDF7"/>
                </a:solidFill>
              </a:endParaRPr>
            </a:p>
          </p:txBody>
        </p:sp>
        <p:sp>
          <p:nvSpPr>
            <p:cNvPr id="88" name="TextBox 98"/>
            <p:cNvSpPr txBox="1"/>
            <p:nvPr/>
          </p:nvSpPr>
          <p:spPr>
            <a:xfrm>
              <a:off x="7815482" y="4190888"/>
              <a:ext cx="913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99"/>
            <p:cNvSpPr txBox="1"/>
            <p:nvPr/>
          </p:nvSpPr>
          <p:spPr>
            <a:xfrm>
              <a:off x="6735362" y="3674421"/>
              <a:ext cx="9132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solidFill>
                    <a:srgbClr val="F2FDF7"/>
                  </a:solidFill>
                </a:rPr>
                <a:t>依图科技</a:t>
              </a:r>
              <a:endParaRPr lang="en-US" sz="900" dirty="0">
                <a:solidFill>
                  <a:srgbClr val="F2FDF7"/>
                </a:solidFill>
              </a:endParaRPr>
            </a:p>
          </p:txBody>
        </p:sp>
        <p:sp>
          <p:nvSpPr>
            <p:cNvPr id="90" name="TextBox 100"/>
            <p:cNvSpPr txBox="1"/>
            <p:nvPr/>
          </p:nvSpPr>
          <p:spPr>
            <a:xfrm>
              <a:off x="7095402" y="4155220"/>
              <a:ext cx="917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900" dirty="0"/>
            </a:p>
          </p:txBody>
        </p:sp>
        <p:sp>
          <p:nvSpPr>
            <p:cNvPr id="91" name="Oval 101"/>
            <p:cNvSpPr/>
            <p:nvPr/>
          </p:nvSpPr>
          <p:spPr>
            <a:xfrm>
              <a:off x="7648620" y="1656996"/>
              <a:ext cx="1679030" cy="14100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102"/>
            <p:cNvSpPr txBox="1"/>
            <p:nvPr/>
          </p:nvSpPr>
          <p:spPr>
            <a:xfrm>
              <a:off x="8031506" y="1874221"/>
              <a:ext cx="917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rgbClr val="F2FDF7"/>
                </a:solidFill>
              </a:endParaRPr>
            </a:p>
          </p:txBody>
        </p:sp>
      </p:grpSp>
      <p:sp>
        <p:nvSpPr>
          <p:cNvPr id="47" name="Text Box 103"/>
          <p:cNvSpPr txBox="1">
            <a:spLocks noChangeArrowheads="1"/>
          </p:cNvSpPr>
          <p:nvPr/>
        </p:nvSpPr>
        <p:spPr bwMode="auto">
          <a:xfrm>
            <a:off x="8687157" y="5949281"/>
            <a:ext cx="1726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1958A7"/>
                </a:solidFill>
                <a:latin typeface="Calibri" pitchFamily="34" charset="0"/>
              </a:rPr>
              <a:t>高</a:t>
            </a:r>
            <a:endParaRPr lang="en-US" sz="1600" b="1" dirty="0">
              <a:solidFill>
                <a:srgbClr val="1958A7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8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3613" y="3373119"/>
            <a:ext cx="5157455" cy="43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团队介绍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4416366" y="2967335"/>
            <a:ext cx="173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18"/>
          <p:cNvSpPr txBox="1"/>
          <p:nvPr/>
        </p:nvSpPr>
        <p:spPr>
          <a:xfrm>
            <a:off x="1749346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5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93"/>
          <p:cNvSpPr txBox="1"/>
          <p:nvPr/>
        </p:nvSpPr>
        <p:spPr>
          <a:xfrm>
            <a:off x="406347" y="304801"/>
            <a:ext cx="11377719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44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竞争对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手分</a:t>
            </a:r>
            <a:r>
              <a:rPr lang="en-US" altLang="zh-CN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</a:t>
            </a:r>
            <a:r>
              <a:rPr lang="zh-CN" altLang="en-US" sz="4400" dirty="0" smtClean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总结</a:t>
            </a:r>
            <a:endParaRPr lang="en-US" altLang="en-US" sz="4400" dirty="0">
              <a:solidFill>
                <a:srgbClr val="F2FDF7"/>
              </a:solidFill>
            </a:endParaRPr>
          </a:p>
        </p:txBody>
      </p:sp>
      <p:graphicFrame>
        <p:nvGraphicFramePr>
          <p:cNvPr id="44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49752"/>
              </p:ext>
            </p:extLst>
          </p:nvPr>
        </p:nvGraphicFramePr>
        <p:xfrm>
          <a:off x="1625388" y="2286000"/>
          <a:ext cx="8634876" cy="3674110"/>
        </p:xfrm>
        <a:graphic>
          <a:graphicData uri="http://schemas.openxmlformats.org/drawingml/2006/table">
            <a:tbl>
              <a:tblPr/>
              <a:tblGrid>
                <a:gridCol w="2084646"/>
                <a:gridCol w="3477230"/>
                <a:gridCol w="3073000"/>
              </a:tblGrid>
              <a:tr h="3492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DF7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目标范围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2FDF7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优势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92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低价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产品唯一性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CC"/>
                    </a:solidFill>
                  </a:tcPr>
                </a:tc>
              </a:tr>
              <a:tr h="139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宽广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(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企业服务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)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价格领先战略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差异化战略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156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狭窄</a:t>
                      </a:r>
                      <a: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(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细分市场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)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/>
                      </a:r>
                      <a:b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</a:b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/>
                      </a:r>
                      <a:b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</a:b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专注战略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低价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专注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+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战略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差异化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Arial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marL="121904" marR="121904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angle"/>
                      <a:lightRig rig="flood" dir="t"/>
                    </a:cell3D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8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096281" y="1470860"/>
            <a:ext cx="3916280" cy="391628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4553" y="2893774"/>
            <a:ext cx="395973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THANKS</a:t>
            </a:r>
            <a:endParaRPr lang="zh-CN" altLang="en-US" sz="8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8008" y="5640127"/>
            <a:ext cx="6092825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  <a:hlinkClick r:id="rId3"/>
              </a:rPr>
              <a:t>http:</a:t>
            </a:r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  <a:hlinkClick r:id="rId3"/>
              </a:rPr>
              <a:t>/</a:t>
            </a:r>
            <a:r>
              <a:rPr lang="zh-CN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  <a:hlinkClick r:id="rId3"/>
              </a:rPr>
              <a:t>/</a:t>
            </a:r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  <a:hlinkClick r:id="rId3"/>
              </a:rPr>
              <a:t>smartkit.ai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  <a:p>
            <a:pPr algn="ctr"/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北京市海淀区北清路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68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号院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24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楼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A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座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4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层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0403 </a:t>
            </a:r>
          </a:p>
          <a:p>
            <a:pPr algn="ctr"/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01052870868 </a:t>
            </a:r>
            <a:r>
              <a:rPr lang="en-US" altLang="zh-CN" sz="1100" dirty="0" err="1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contact@smartkit.info</a:t>
            </a:r>
            <a:endParaRPr lang="zh-CN" altLang="en-US" sz="1100" dirty="0"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579609" y="3429000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59745" y="1405087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8952" y="1668776"/>
            <a:ext cx="1850903" cy="18509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0" y="1723339"/>
            <a:ext cx="1909637" cy="15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B204AF3-8C76-43CC-A7B0-E2CC29C59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05" y="2329853"/>
            <a:ext cx="5861304" cy="389534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960FFE3-0656-47DE-8836-6347F947DD30}"/>
              </a:ext>
            </a:extLst>
          </p:cNvPr>
          <p:cNvSpPr/>
          <p:nvPr/>
        </p:nvSpPr>
        <p:spPr>
          <a:xfrm>
            <a:off x="0" y="2857371"/>
            <a:ext cx="12190413" cy="284030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7D3F8BF-066D-4C0F-8A28-9DE4A9D09F39}"/>
              </a:ext>
            </a:extLst>
          </p:cNvPr>
          <p:cNvSpPr/>
          <p:nvPr/>
        </p:nvSpPr>
        <p:spPr>
          <a:xfrm>
            <a:off x="370559" y="3261252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成立于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年，专注于视频影像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分析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0B4B1D2-8040-4635-9CA1-F373716AAEA3}"/>
              </a:ext>
            </a:extLst>
          </p:cNvPr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公司简介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64B1C87-A19F-49EC-BCC2-A8753D6DA562}"/>
              </a:ext>
            </a:extLst>
          </p:cNvPr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noFill/>
          <a:ln w="57150" cap="flat" cmpd="sng" algn="ctr">
            <a:solidFill>
              <a:srgbClr val="229BBF"/>
            </a:solidFill>
            <a:prstDash val="solid"/>
            <a:miter lim="800000"/>
          </a:ln>
          <a:effectLst/>
        </p:spPr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572286D8-4878-470B-864A-13FC70A331F0}"/>
              </a:ext>
            </a:extLst>
          </p:cNvPr>
          <p:cNvGrpSpPr/>
          <p:nvPr/>
        </p:nvGrpSpPr>
        <p:grpSpPr>
          <a:xfrm>
            <a:off x="8789995" y="6016288"/>
            <a:ext cx="3400414" cy="612790"/>
            <a:chOff x="8976463" y="5385890"/>
            <a:chExt cx="3400414" cy="612790"/>
          </a:xfrm>
        </p:grpSpPr>
        <p:pic>
          <p:nvPicPr>
            <p:cNvPr id="9" name="Picture 2" descr="http://a.hiphotos.baidu.com/baike/w%3D268%3Bg%3D0/sign=6b084e34841001e94e3c130980351cd1/cefc1e178a82b9018254c4ee7a8da9773812ef76.jpg">
              <a:extLst>
                <a:ext uri="{FF2B5EF4-FFF2-40B4-BE49-F238E27FC236}">
                  <a16:creationId xmlns:a16="http://schemas.microsoft.com/office/drawing/2014/main" xmlns="" id="{72809F83-3DF5-44C9-B3E8-D2BAE897F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463" y="5385890"/>
              <a:ext cx="612790" cy="61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timgsa.baidu.com/timg?image&amp;quality=80&amp;size=b9999_10000&amp;sec=1494491143617&amp;di=2c4f8f93d0cd6e487cfe13bbb8e550b1&amp;imgtype=0&amp;src=http%3A%2F%2Fupload.tushi366.com%2F2016%2F0706%2F1467795598275.png">
              <a:extLst>
                <a:ext uri="{FF2B5EF4-FFF2-40B4-BE49-F238E27FC236}">
                  <a16:creationId xmlns:a16="http://schemas.microsoft.com/office/drawing/2014/main" xmlns="" id="{EEA8531B-EE80-4D88-81FF-A31359905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6" t="12198" r="12970" b="41272"/>
            <a:stretch/>
          </p:blipFill>
          <p:spPr bwMode="auto">
            <a:xfrm>
              <a:off x="10536135" y="5385890"/>
              <a:ext cx="1840742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timgsa.baidu.com/timg?image&amp;quality=80&amp;size=b9999_10000&amp;sec=1494485136848&amp;di=430b59a902f8a2140edd73bae12072d6&amp;imgtype=0&amp;src=http%3A%2F%2Fpic21.nipic.com%2F20120531%2F9907848_111658191192_2.jpg">
              <a:extLst>
                <a:ext uri="{FF2B5EF4-FFF2-40B4-BE49-F238E27FC236}">
                  <a16:creationId xmlns:a16="http://schemas.microsoft.com/office/drawing/2014/main" xmlns="" id="{9C04EA85-5710-4CA9-8C44-F24C92589BA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694" y="5385890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B437B3F2-ACE2-484C-B115-537BB2551514}"/>
              </a:ext>
            </a:extLst>
          </p:cNvPr>
          <p:cNvSpPr/>
          <p:nvPr/>
        </p:nvSpPr>
        <p:spPr>
          <a:xfrm>
            <a:off x="370559" y="4185958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核心成员来自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HP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IBM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CIG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3D5D9790-18E9-48E7-A54B-B90C13FE26DA}"/>
              </a:ext>
            </a:extLst>
          </p:cNvPr>
          <p:cNvSpPr/>
          <p:nvPr/>
        </p:nvSpPr>
        <p:spPr>
          <a:xfrm>
            <a:off x="370559" y="4648311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目前在医疗垂直行业积极探索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0657743E-8B6F-4DA2-A5DE-55964BAB4273}"/>
              </a:ext>
            </a:extLst>
          </p:cNvPr>
          <p:cNvSpPr/>
          <p:nvPr/>
        </p:nvSpPr>
        <p:spPr>
          <a:xfrm>
            <a:off x="370559" y="2087403"/>
            <a:ext cx="5724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等线" panose="020F0502020204030204"/>
                <a:ea typeface="等线" panose="02010600030101010101" pitchFamily="2" charset="-122"/>
              </a:rPr>
              <a:t>北京斯玛科特科技有限公司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F5B74DAF-0A6D-4174-9B3F-7CDC7701FBA8}"/>
              </a:ext>
            </a:extLst>
          </p:cNvPr>
          <p:cNvSpPr/>
          <p:nvPr/>
        </p:nvSpPr>
        <p:spPr>
          <a:xfrm>
            <a:off x="370559" y="3723605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获得中关村高新技术企业认证</a:t>
            </a:r>
          </a:p>
        </p:txBody>
      </p:sp>
    </p:spTree>
    <p:extLst>
      <p:ext uri="{BB962C8B-B14F-4D97-AF65-F5344CB8AC3E}">
        <p14:creationId xmlns:p14="http://schemas.microsoft.com/office/powerpoint/2010/main" val="293389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主营业务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77114" y="5132364"/>
            <a:ext cx="3873660" cy="950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利用机器学习算法分析结构化或非结构化特征信息，实现海量数据秒级搜索及数据统计分析，挖掘洞察，并灵活交互</a:t>
            </a:r>
          </a:p>
        </p:txBody>
      </p:sp>
      <p:sp>
        <p:nvSpPr>
          <p:cNvPr id="15" name="文本框 37"/>
          <p:cNvSpPr txBox="1"/>
          <p:nvPr/>
        </p:nvSpPr>
        <p:spPr>
          <a:xfrm>
            <a:off x="648929" y="4450587"/>
            <a:ext cx="267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深度学习算法引擎</a:t>
            </a:r>
          </a:p>
        </p:txBody>
      </p:sp>
      <p:sp>
        <p:nvSpPr>
          <p:cNvPr id="16" name="矩形 15"/>
          <p:cNvSpPr/>
          <p:nvPr/>
        </p:nvSpPr>
        <p:spPr>
          <a:xfrm>
            <a:off x="4971865" y="5113640"/>
            <a:ext cx="3164194" cy="950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云端存储复杂的多媒体数据后，可以智能分发和管理，便于简单易用的分析和可视化统计呈现</a:t>
            </a:r>
          </a:p>
        </p:txBody>
      </p:sp>
      <p:sp>
        <p:nvSpPr>
          <p:cNvPr id="17" name="文本框 37"/>
          <p:cNvSpPr txBox="1"/>
          <p:nvPr/>
        </p:nvSpPr>
        <p:spPr>
          <a:xfrm>
            <a:off x="4953524" y="4450587"/>
            <a:ext cx="256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/>
              <a:t>后端数据云存储</a:t>
            </a:r>
          </a:p>
        </p:txBody>
      </p:sp>
      <p:sp>
        <p:nvSpPr>
          <p:cNvPr id="18" name="矩形 17"/>
          <p:cNvSpPr/>
          <p:nvPr/>
        </p:nvSpPr>
        <p:spPr>
          <a:xfrm>
            <a:off x="8340960" y="5113640"/>
            <a:ext cx="3721328" cy="944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支持多种场景分析，图像识别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以及生物识别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组织数据无缝式集成到平台，助力这些多媒体数据直接在平台之上展开更高级的搜索</a:t>
            </a:r>
          </a:p>
        </p:txBody>
      </p:sp>
      <p:sp>
        <p:nvSpPr>
          <p:cNvPr id="19" name="文本框 37"/>
          <p:cNvSpPr txBox="1"/>
          <p:nvPr/>
        </p:nvSpPr>
        <p:spPr>
          <a:xfrm>
            <a:off x="8890774" y="4450587"/>
            <a:ext cx="262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/>
              <a:t>前端交互多应用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552256" y="3390049"/>
            <a:ext cx="867225" cy="867224"/>
          </a:xfrm>
          <a:prstGeom prst="round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96207" y="3388432"/>
            <a:ext cx="867225" cy="867224"/>
          </a:xfrm>
          <a:prstGeom prst="round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334400" y="3356657"/>
            <a:ext cx="867225" cy="867224"/>
          </a:xfrm>
          <a:prstGeom prst="round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5745662" y="3586757"/>
            <a:ext cx="568314" cy="470573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604878" y="3521481"/>
            <a:ext cx="305669" cy="537575"/>
          </a:xfrm>
          <a:custGeom>
            <a:avLst/>
            <a:gdLst>
              <a:gd name="connsiteX0" fmla="*/ 647699 w 1270000"/>
              <a:gd name="connsiteY0" fmla="*/ 1724025 h 1879600"/>
              <a:gd name="connsiteX1" fmla="*/ 593724 w 1270000"/>
              <a:gd name="connsiteY1" fmla="*/ 1778000 h 1879600"/>
              <a:gd name="connsiteX2" fmla="*/ 647699 w 1270000"/>
              <a:gd name="connsiteY2" fmla="*/ 1831975 h 1879600"/>
              <a:gd name="connsiteX3" fmla="*/ 701674 w 1270000"/>
              <a:gd name="connsiteY3" fmla="*/ 1778000 h 1879600"/>
              <a:gd name="connsiteX4" fmla="*/ 647699 w 1270000"/>
              <a:gd name="connsiteY4" fmla="*/ 1724025 h 1879600"/>
              <a:gd name="connsiteX5" fmla="*/ 68263 w 1270000"/>
              <a:gd name="connsiteY5" fmla="*/ 196850 h 1879600"/>
              <a:gd name="connsiteX6" fmla="*/ 68263 w 1270000"/>
              <a:gd name="connsiteY6" fmla="*/ 1658938 h 1879600"/>
              <a:gd name="connsiteX7" fmla="*/ 1201738 w 1270000"/>
              <a:gd name="connsiteY7" fmla="*/ 1658938 h 1879600"/>
              <a:gd name="connsiteX8" fmla="*/ 1201738 w 1270000"/>
              <a:gd name="connsiteY8" fmla="*/ 196850 h 1879600"/>
              <a:gd name="connsiteX9" fmla="*/ 650875 w 1270000"/>
              <a:gd name="connsiteY9" fmla="*/ 85410 h 1879600"/>
              <a:gd name="connsiteX10" fmla="*/ 628015 w 1270000"/>
              <a:gd name="connsiteY10" fmla="*/ 108270 h 1879600"/>
              <a:gd name="connsiteX11" fmla="*/ 650875 w 1270000"/>
              <a:gd name="connsiteY11" fmla="*/ 131130 h 1879600"/>
              <a:gd name="connsiteX12" fmla="*/ 673735 w 1270000"/>
              <a:gd name="connsiteY12" fmla="*/ 108270 h 1879600"/>
              <a:gd name="connsiteX13" fmla="*/ 650875 w 1270000"/>
              <a:gd name="connsiteY13" fmla="*/ 85410 h 1879600"/>
              <a:gd name="connsiteX14" fmla="*/ 100546 w 1270000"/>
              <a:gd name="connsiteY14" fmla="*/ 0 h 1879600"/>
              <a:gd name="connsiteX15" fmla="*/ 1169454 w 1270000"/>
              <a:gd name="connsiteY15" fmla="*/ 0 h 1879600"/>
              <a:gd name="connsiteX16" fmla="*/ 1270000 w 1270000"/>
              <a:gd name="connsiteY16" fmla="*/ 100546 h 1879600"/>
              <a:gd name="connsiteX17" fmla="*/ 1270000 w 1270000"/>
              <a:gd name="connsiteY17" fmla="*/ 1779054 h 1879600"/>
              <a:gd name="connsiteX18" fmla="*/ 1169454 w 1270000"/>
              <a:gd name="connsiteY18" fmla="*/ 1879600 h 1879600"/>
              <a:gd name="connsiteX19" fmla="*/ 100546 w 1270000"/>
              <a:gd name="connsiteY19" fmla="*/ 1879600 h 1879600"/>
              <a:gd name="connsiteX20" fmla="*/ 0 w 1270000"/>
              <a:gd name="connsiteY20" fmla="*/ 1779054 h 1879600"/>
              <a:gd name="connsiteX21" fmla="*/ 0 w 1270000"/>
              <a:gd name="connsiteY21" fmla="*/ 100546 h 1879600"/>
              <a:gd name="connsiteX22" fmla="*/ 100546 w 1270000"/>
              <a:gd name="connsiteY22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0" h="1879600">
                <a:moveTo>
                  <a:pt x="647699" y="1724025"/>
                </a:moveTo>
                <a:cubicBezTo>
                  <a:pt x="617889" y="1724025"/>
                  <a:pt x="593724" y="1748190"/>
                  <a:pt x="593724" y="1778000"/>
                </a:cubicBezTo>
                <a:cubicBezTo>
                  <a:pt x="593724" y="1807810"/>
                  <a:pt x="617889" y="1831975"/>
                  <a:pt x="647699" y="1831975"/>
                </a:cubicBezTo>
                <a:cubicBezTo>
                  <a:pt x="677509" y="1831975"/>
                  <a:pt x="701674" y="1807810"/>
                  <a:pt x="701674" y="1778000"/>
                </a:cubicBezTo>
                <a:cubicBezTo>
                  <a:pt x="701674" y="1748190"/>
                  <a:pt x="677509" y="1724025"/>
                  <a:pt x="647699" y="1724025"/>
                </a:cubicBezTo>
                <a:close/>
                <a:moveTo>
                  <a:pt x="68263" y="196850"/>
                </a:moveTo>
                <a:lnTo>
                  <a:pt x="68263" y="1658938"/>
                </a:lnTo>
                <a:lnTo>
                  <a:pt x="1201738" y="1658938"/>
                </a:lnTo>
                <a:lnTo>
                  <a:pt x="1201738" y="196850"/>
                </a:lnTo>
                <a:close/>
                <a:moveTo>
                  <a:pt x="650875" y="85410"/>
                </a:moveTo>
                <a:cubicBezTo>
                  <a:pt x="638250" y="85410"/>
                  <a:pt x="628015" y="95645"/>
                  <a:pt x="628015" y="108270"/>
                </a:cubicBezTo>
                <a:cubicBezTo>
                  <a:pt x="628015" y="120895"/>
                  <a:pt x="638250" y="131130"/>
                  <a:pt x="650875" y="131130"/>
                </a:cubicBezTo>
                <a:cubicBezTo>
                  <a:pt x="663500" y="131130"/>
                  <a:pt x="673735" y="120895"/>
                  <a:pt x="673735" y="108270"/>
                </a:cubicBezTo>
                <a:cubicBezTo>
                  <a:pt x="673735" y="95645"/>
                  <a:pt x="663500" y="85410"/>
                  <a:pt x="650875" y="85410"/>
                </a:cubicBezTo>
                <a:close/>
                <a:moveTo>
                  <a:pt x="100546" y="0"/>
                </a:moveTo>
                <a:lnTo>
                  <a:pt x="1169454" y="0"/>
                </a:lnTo>
                <a:cubicBezTo>
                  <a:pt x="1224984" y="0"/>
                  <a:pt x="1270000" y="45016"/>
                  <a:pt x="1270000" y="100546"/>
                </a:cubicBezTo>
                <a:lnTo>
                  <a:pt x="1270000" y="1779054"/>
                </a:lnTo>
                <a:cubicBezTo>
                  <a:pt x="1270000" y="1834584"/>
                  <a:pt x="1224984" y="1879600"/>
                  <a:pt x="1169454" y="1879600"/>
                </a:cubicBezTo>
                <a:lnTo>
                  <a:pt x="100546" y="1879600"/>
                </a:lnTo>
                <a:cubicBezTo>
                  <a:pt x="45016" y="1879600"/>
                  <a:pt x="0" y="1834584"/>
                  <a:pt x="0" y="1779054"/>
                </a:cubicBezTo>
                <a:lnTo>
                  <a:pt x="0" y="100546"/>
                </a:lnTo>
                <a:cubicBezTo>
                  <a:pt x="0" y="45016"/>
                  <a:pt x="45016" y="0"/>
                  <a:pt x="1005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1774816" y="3616686"/>
            <a:ext cx="422103" cy="413950"/>
          </a:xfrm>
          <a:custGeom>
            <a:avLst/>
            <a:gdLst>
              <a:gd name="T0" fmla="*/ 197 w 197"/>
              <a:gd name="T1" fmla="*/ 75 h 193"/>
              <a:gd name="T2" fmla="*/ 195 w 197"/>
              <a:gd name="T3" fmla="*/ 69 h 193"/>
              <a:gd name="T4" fmla="*/ 103 w 197"/>
              <a:gd name="T5" fmla="*/ 2 h 193"/>
              <a:gd name="T6" fmla="*/ 95 w 197"/>
              <a:gd name="T7" fmla="*/ 2 h 193"/>
              <a:gd name="T8" fmla="*/ 3 w 197"/>
              <a:gd name="T9" fmla="*/ 69 h 193"/>
              <a:gd name="T10" fmla="*/ 0 w 197"/>
              <a:gd name="T11" fmla="*/ 75 h 193"/>
              <a:gd name="T12" fmla="*/ 0 w 197"/>
              <a:gd name="T13" fmla="*/ 187 h 193"/>
              <a:gd name="T14" fmla="*/ 7 w 197"/>
              <a:gd name="T15" fmla="*/ 193 h 193"/>
              <a:gd name="T16" fmla="*/ 191 w 197"/>
              <a:gd name="T17" fmla="*/ 193 h 193"/>
              <a:gd name="T18" fmla="*/ 195 w 197"/>
              <a:gd name="T19" fmla="*/ 191 h 193"/>
              <a:gd name="T20" fmla="*/ 197 w 197"/>
              <a:gd name="T21" fmla="*/ 187 h 193"/>
              <a:gd name="T22" fmla="*/ 197 w 197"/>
              <a:gd name="T23" fmla="*/ 75 h 193"/>
              <a:gd name="T24" fmla="*/ 99 w 197"/>
              <a:gd name="T25" fmla="*/ 16 h 193"/>
              <a:gd name="T26" fmla="*/ 184 w 197"/>
              <a:gd name="T27" fmla="*/ 78 h 193"/>
              <a:gd name="T28" fmla="*/ 184 w 197"/>
              <a:gd name="T29" fmla="*/ 87 h 193"/>
              <a:gd name="T30" fmla="*/ 125 w 197"/>
              <a:gd name="T31" fmla="*/ 129 h 193"/>
              <a:gd name="T32" fmla="*/ 172 w 197"/>
              <a:gd name="T33" fmla="*/ 158 h 193"/>
              <a:gd name="T34" fmla="*/ 174 w 197"/>
              <a:gd name="T35" fmla="*/ 168 h 193"/>
              <a:gd name="T36" fmla="*/ 168 w 197"/>
              <a:gd name="T37" fmla="*/ 171 h 193"/>
              <a:gd name="T38" fmla="*/ 165 w 197"/>
              <a:gd name="T39" fmla="*/ 170 h 193"/>
              <a:gd name="T40" fmla="*/ 99 w 197"/>
              <a:gd name="T41" fmla="*/ 129 h 193"/>
              <a:gd name="T42" fmla="*/ 33 w 197"/>
              <a:gd name="T43" fmla="*/ 170 h 193"/>
              <a:gd name="T44" fmla="*/ 29 w 197"/>
              <a:gd name="T45" fmla="*/ 171 h 193"/>
              <a:gd name="T46" fmla="*/ 24 w 197"/>
              <a:gd name="T47" fmla="*/ 168 h 193"/>
              <a:gd name="T48" fmla="*/ 26 w 197"/>
              <a:gd name="T49" fmla="*/ 158 h 193"/>
              <a:gd name="T50" fmla="*/ 72 w 197"/>
              <a:gd name="T51" fmla="*/ 129 h 193"/>
              <a:gd name="T52" fmla="*/ 14 w 197"/>
              <a:gd name="T53" fmla="*/ 87 h 193"/>
              <a:gd name="T54" fmla="*/ 14 w 197"/>
              <a:gd name="T55" fmla="*/ 78 h 193"/>
              <a:gd name="T56" fmla="*/ 99 w 197"/>
              <a:gd name="T57" fmla="*/ 1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7" h="193">
                <a:moveTo>
                  <a:pt x="197" y="75"/>
                </a:moveTo>
                <a:cubicBezTo>
                  <a:pt x="197" y="73"/>
                  <a:pt x="196" y="71"/>
                  <a:pt x="195" y="6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0" y="0"/>
                  <a:pt x="97" y="0"/>
                  <a:pt x="95" y="2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71"/>
                  <a:pt x="0" y="73"/>
                  <a:pt x="0" y="75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90"/>
                  <a:pt x="3" y="193"/>
                  <a:pt x="7" y="193"/>
                </a:cubicBezTo>
                <a:cubicBezTo>
                  <a:pt x="191" y="193"/>
                  <a:pt x="191" y="193"/>
                  <a:pt x="191" y="193"/>
                </a:cubicBezTo>
                <a:cubicBezTo>
                  <a:pt x="192" y="193"/>
                  <a:pt x="194" y="193"/>
                  <a:pt x="195" y="191"/>
                </a:cubicBezTo>
                <a:cubicBezTo>
                  <a:pt x="197" y="190"/>
                  <a:pt x="197" y="188"/>
                  <a:pt x="197" y="187"/>
                </a:cubicBezTo>
                <a:lnTo>
                  <a:pt x="197" y="75"/>
                </a:lnTo>
                <a:close/>
                <a:moveTo>
                  <a:pt x="99" y="16"/>
                </a:moveTo>
                <a:cubicBezTo>
                  <a:pt x="184" y="78"/>
                  <a:pt x="184" y="78"/>
                  <a:pt x="184" y="78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5" y="160"/>
                  <a:pt x="176" y="165"/>
                  <a:pt x="174" y="168"/>
                </a:cubicBezTo>
                <a:cubicBezTo>
                  <a:pt x="173" y="170"/>
                  <a:pt x="171" y="171"/>
                  <a:pt x="168" y="171"/>
                </a:cubicBezTo>
                <a:cubicBezTo>
                  <a:pt x="167" y="171"/>
                  <a:pt x="166" y="171"/>
                  <a:pt x="165" y="17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33" y="170"/>
                  <a:pt x="33" y="170"/>
                  <a:pt x="33" y="170"/>
                </a:cubicBezTo>
                <a:cubicBezTo>
                  <a:pt x="32" y="171"/>
                  <a:pt x="31" y="171"/>
                  <a:pt x="29" y="171"/>
                </a:cubicBezTo>
                <a:cubicBezTo>
                  <a:pt x="27" y="171"/>
                  <a:pt x="25" y="170"/>
                  <a:pt x="24" y="168"/>
                </a:cubicBezTo>
                <a:cubicBezTo>
                  <a:pt x="22" y="165"/>
                  <a:pt x="22" y="160"/>
                  <a:pt x="26" y="158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78"/>
                  <a:pt x="14" y="78"/>
                  <a:pt x="14" y="78"/>
                </a:cubicBezTo>
                <a:lnTo>
                  <a:pt x="99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22C62ED-4E19-4C9A-AD5E-C7C746AE580D}"/>
              </a:ext>
            </a:extLst>
          </p:cNvPr>
          <p:cNvSpPr/>
          <p:nvPr/>
        </p:nvSpPr>
        <p:spPr>
          <a:xfrm>
            <a:off x="477114" y="2093857"/>
            <a:ext cx="11200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支持结构化或非结构化数据，运用人工智能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深度学习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Deep Learning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技术，实现搜索和分析文字，图片，音频，视频等多媒体内容；通过云储存实现智能分发，使得授权节点可随时随地读写数据；决策者可以通过前端灵活多种交互的应用程序，即时得到海量数据分析结果和深入洞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0CC670-6985-428D-9764-BE05287F2329}"/>
              </a:ext>
            </a:extLst>
          </p:cNvPr>
          <p:cNvSpPr/>
          <p:nvPr/>
        </p:nvSpPr>
        <p:spPr>
          <a:xfrm>
            <a:off x="4953524" y="1241550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面向云的多媒体分析平台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COVITAs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92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935D083-CC84-4DDA-B66D-D8E23CF688D9}"/>
              </a:ext>
            </a:extLst>
          </p:cNvPr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团队成员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85B26A6B-F071-48F2-AB10-1725B79EC9B1}"/>
              </a:ext>
            </a:extLst>
          </p:cNvPr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0" descr="yangbo zhou">
            <a:extLst>
              <a:ext uri="{FF2B5EF4-FFF2-40B4-BE49-F238E27FC236}">
                <a16:creationId xmlns:a16="http://schemas.microsoft.com/office/drawing/2014/main" xmlns="" id="{35BF1C29-B34A-4CC5-A013-B2C86B502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b="13937"/>
          <a:stretch/>
        </p:blipFill>
        <p:spPr bwMode="auto">
          <a:xfrm>
            <a:off x="740537" y="2669436"/>
            <a:ext cx="1190977" cy="14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片包含 人员, 男士, 领带, 服装&#10;&#10;已生成极高可信度的说明">
            <a:extLst>
              <a:ext uri="{FF2B5EF4-FFF2-40B4-BE49-F238E27FC236}">
                <a16:creationId xmlns:a16="http://schemas.microsoft.com/office/drawing/2014/main" xmlns="" id="{DD2D4620-CEEB-46CE-A770-8ADEE2F9E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r="10565"/>
          <a:stretch/>
        </p:blipFill>
        <p:spPr>
          <a:xfrm>
            <a:off x="6636914" y="2742796"/>
            <a:ext cx="1152940" cy="1404732"/>
          </a:xfrm>
          <a:prstGeom prst="rect">
            <a:avLst/>
          </a:prstGeom>
        </p:spPr>
      </p:pic>
      <p:pic>
        <p:nvPicPr>
          <p:cNvPr id="8" name="图片 7" descr="图片包含 人员, 天空, 领带, 西装&#10;&#10;已生成极高可信度的说明">
            <a:extLst>
              <a:ext uri="{FF2B5EF4-FFF2-40B4-BE49-F238E27FC236}">
                <a16:creationId xmlns:a16="http://schemas.microsoft.com/office/drawing/2014/main" xmlns="" id="{F1BD190C-622A-43E6-A420-B5005696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t="3495" r="12472" b="29315"/>
          <a:stretch/>
        </p:blipFill>
        <p:spPr>
          <a:xfrm>
            <a:off x="740537" y="4866042"/>
            <a:ext cx="1203104" cy="14047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1A5DF5A-FA18-45CC-B25E-8F5B61D122AB}"/>
              </a:ext>
            </a:extLst>
          </p:cNvPr>
          <p:cNvSpPr/>
          <p:nvPr/>
        </p:nvSpPr>
        <p:spPr>
          <a:xfrm>
            <a:off x="2139389" y="4866042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阿里巴巴资深系统架构师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D7EDD4D-525B-485B-88E8-B1676187DB38}"/>
              </a:ext>
            </a:extLst>
          </p:cNvPr>
          <p:cNvSpPr/>
          <p:nvPr/>
        </p:nvSpPr>
        <p:spPr>
          <a:xfrm>
            <a:off x="2168152" y="3031520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HP </a:t>
            </a: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Labs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图像识别专家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06C9B13-79F9-498B-8160-DF70A10205FD}"/>
              </a:ext>
            </a:extLst>
          </p:cNvPr>
          <p:cNvSpPr/>
          <p:nvPr/>
        </p:nvSpPr>
        <p:spPr>
          <a:xfrm>
            <a:off x="7994499" y="2672037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数字营销高级运营专家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3364F85-F62B-441A-84CE-8DABB654FEFF}"/>
              </a:ext>
            </a:extLst>
          </p:cNvPr>
          <p:cNvSpPr/>
          <p:nvPr/>
        </p:nvSpPr>
        <p:spPr>
          <a:xfrm>
            <a:off x="2168152" y="2693385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人工智能全栈研发专家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F4733E1-D48E-4EE5-BB97-FD82CF1811DE}"/>
              </a:ext>
            </a:extLst>
          </p:cNvPr>
          <p:cNvSpPr/>
          <p:nvPr/>
        </p:nvSpPr>
        <p:spPr>
          <a:xfrm>
            <a:off x="2168152" y="3381873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-IBM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深度学习专家</a:t>
            </a: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数据科学家认证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BD344C6-BDC2-4CFB-B802-BEAEBA74F4BB}"/>
              </a:ext>
            </a:extLst>
          </p:cNvPr>
          <p:cNvSpPr/>
          <p:nvPr/>
        </p:nvSpPr>
        <p:spPr>
          <a:xfrm>
            <a:off x="2168152" y="3720008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连续成功创业技术合伙人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73A5027-B33A-4E11-A49C-D1BCC72D2647}"/>
              </a:ext>
            </a:extLst>
          </p:cNvPr>
          <p:cNvSpPr/>
          <p:nvPr/>
        </p:nvSpPr>
        <p:spPr>
          <a:xfrm>
            <a:off x="7994499" y="3725661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连续成功创业运营合伙人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3BA0ACF-5AEA-4A68-B53A-0702797CDA0D}"/>
              </a:ext>
            </a:extLst>
          </p:cNvPr>
          <p:cNvSpPr/>
          <p:nvPr/>
        </p:nvSpPr>
        <p:spPr>
          <a:xfrm>
            <a:off x="2139389" y="5850457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大数据行业资深专家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5359A1D-115D-49AA-BA3B-B7F008432CCE}"/>
              </a:ext>
            </a:extLst>
          </p:cNvPr>
          <p:cNvSpPr/>
          <p:nvPr/>
        </p:nvSpPr>
        <p:spPr>
          <a:xfrm>
            <a:off x="2139389" y="5182797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IBM 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云计算与大数据架构师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82111BC-48E1-4381-AF8E-FB195DD2F574}"/>
              </a:ext>
            </a:extLst>
          </p:cNvPr>
          <p:cNvSpPr/>
          <p:nvPr/>
        </p:nvSpPr>
        <p:spPr>
          <a:xfrm>
            <a:off x="2139389" y="5499552"/>
            <a:ext cx="3356917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HP 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系统架构师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高级工程师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D5B73CA8-01D8-445A-ADE2-A3D5740A658E}"/>
              </a:ext>
            </a:extLst>
          </p:cNvPr>
          <p:cNvSpPr/>
          <p:nvPr/>
        </p:nvSpPr>
        <p:spPr>
          <a:xfrm>
            <a:off x="7994499" y="3058483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-CIG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互联网广告高级运营经理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113D661-2B32-47F7-AB3F-E565C6AF2B93}"/>
              </a:ext>
            </a:extLst>
          </p:cNvPr>
          <p:cNvSpPr/>
          <p:nvPr/>
        </p:nvSpPr>
        <p:spPr>
          <a:xfrm>
            <a:off x="7994499" y="3392072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前易车集团网销数据运营负责人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A4CB2E2-4497-43BE-978F-AE000DB295E4}"/>
              </a:ext>
            </a:extLst>
          </p:cNvPr>
          <p:cNvSpPr/>
          <p:nvPr/>
        </p:nvSpPr>
        <p:spPr>
          <a:xfrm>
            <a:off x="2168152" y="2369718"/>
            <a:ext cx="310692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周杨波 研发算法负责人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74CE14C-B031-4D48-A41E-2007ECD51EF0}"/>
              </a:ext>
            </a:extLst>
          </p:cNvPr>
          <p:cNvSpPr/>
          <p:nvPr/>
        </p:nvSpPr>
        <p:spPr>
          <a:xfrm>
            <a:off x="7994499" y="2310388"/>
            <a:ext cx="351914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侯绪飞  大数据平台运营负责人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9A8F1FF-650D-4325-AA39-664D5B11E20F}"/>
              </a:ext>
            </a:extLst>
          </p:cNvPr>
          <p:cNvSpPr/>
          <p:nvPr/>
        </p:nvSpPr>
        <p:spPr>
          <a:xfrm>
            <a:off x="2139389" y="4543927"/>
            <a:ext cx="310692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刘治国  平台架构负责人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DD2D4620-CEEB-46CE-A770-8ADEE2F9E2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2" y="5001762"/>
            <a:ext cx="1152940" cy="115294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206C9B13-79F9-498B-8160-DF70A10205FD}"/>
              </a:ext>
            </a:extLst>
          </p:cNvPr>
          <p:cNvSpPr/>
          <p:nvPr/>
        </p:nvSpPr>
        <p:spPr>
          <a:xfrm>
            <a:off x="8018727" y="4805107"/>
            <a:ext cx="3873660" cy="38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某三级医院神经内科科室负责人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B73A5027-B33A-4E11-A49C-D1BCC72D2647}"/>
              </a:ext>
            </a:extLst>
          </p:cNvPr>
          <p:cNvSpPr/>
          <p:nvPr/>
        </p:nvSpPr>
        <p:spPr>
          <a:xfrm>
            <a:off x="8018727" y="5858731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丰富的医学市场运营经验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5B73CA8-01D8-445A-ADE2-A3D5740A658E}"/>
              </a:ext>
            </a:extLst>
          </p:cNvPr>
          <p:cNvSpPr/>
          <p:nvPr/>
        </p:nvSpPr>
        <p:spPr>
          <a:xfrm>
            <a:off x="8018727" y="5191553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著名医学影像知识专家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7113D661-2B32-47F7-AB3F-E565C6AF2B93}"/>
              </a:ext>
            </a:extLst>
          </p:cNvPr>
          <p:cNvSpPr/>
          <p:nvPr/>
        </p:nvSpPr>
        <p:spPr>
          <a:xfrm>
            <a:off x="8018727" y="5525142"/>
            <a:ext cx="3873660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十年互联网医学网站运营经验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74CE14C-B031-4D48-A41E-2007ECD51EF0}"/>
              </a:ext>
            </a:extLst>
          </p:cNvPr>
          <p:cNvSpPr/>
          <p:nvPr/>
        </p:nvSpPr>
        <p:spPr>
          <a:xfrm>
            <a:off x="8018727" y="4443458"/>
            <a:ext cx="351914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b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赵义</a:t>
            </a:r>
            <a:r>
              <a:rPr lang="en-US" altLang="zh-CN" b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b="1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医学专家技术顾问</a:t>
            </a:r>
            <a:endParaRPr lang="zh-CN" altLang="en-US" b="1" dirty="0">
              <a:solidFill>
                <a:schemeClr val="accent1">
                  <a:lumMod val="90000"/>
                  <a:lumOff val="1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 descr="WechatIMG154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66" y="4595786"/>
            <a:ext cx="1254290" cy="16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935D083-CC84-4DDA-B66D-D8E23CF688D9}"/>
              </a:ext>
            </a:extLst>
          </p:cNvPr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资质认证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85B26A6B-F071-48F2-AB10-1725B79EC9B1}"/>
              </a:ext>
            </a:extLst>
          </p:cNvPr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865637766"/>
              </p:ext>
            </p:extLst>
          </p:nvPr>
        </p:nvGraphicFramePr>
        <p:xfrm>
          <a:off x="3791117" y="1440039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" y="2213668"/>
            <a:ext cx="3590961" cy="26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0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EF27252-8250-4D47-BCE6-8556F6FCD6E7}"/>
              </a:ext>
            </a:extLst>
          </p:cNvPr>
          <p:cNvSpPr/>
          <p:nvPr/>
        </p:nvSpPr>
        <p:spPr>
          <a:xfrm>
            <a:off x="1" y="2216671"/>
            <a:ext cx="12190412" cy="3597954"/>
          </a:xfrm>
          <a:prstGeom prst="rect">
            <a:avLst/>
          </a:prstGeom>
          <a:solidFill>
            <a:schemeClr val="tx1">
              <a:lumMod val="65000"/>
              <a:lumOff val="3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zh-CN" altLang="en-US" sz="4400" b="1" spc="3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让机器</a:t>
            </a:r>
            <a:r>
              <a:rPr lang="en-US" altLang="zh-CN" sz="4400" b="1" spc="3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sz="4400" b="1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赞美</a:t>
            </a:r>
            <a:r>
              <a:rPr lang="en-US" altLang="zh-CN" sz="4400" b="1" spc="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sz="4400" b="1" spc="3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生命</a:t>
            </a:r>
            <a:r>
              <a:rPr lang="en-US" altLang="zh-CN" sz="4400" b="1" spc="300" dirty="0" smtClean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.</a:t>
            </a:r>
            <a:endParaRPr lang="zh-CN" altLang="en-US" sz="4400" b="1" spc="3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050066-40B8-4BAC-A74A-833CF2CE6AAA}"/>
              </a:ext>
            </a:extLst>
          </p:cNvPr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229BB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目标愿景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56AA1CC4-4756-44CC-917E-8CDCD9087B92}"/>
              </a:ext>
            </a:extLst>
          </p:cNvPr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noFill/>
          <a:ln w="57150" cap="flat" cmpd="sng" algn="ctr">
            <a:solidFill>
              <a:srgbClr val="229BB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598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发展历程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燕尾形 19">
            <a:extLst>
              <a:ext uri="{FF2B5EF4-FFF2-40B4-BE49-F238E27FC236}">
                <a16:creationId xmlns:a16="http://schemas.microsoft.com/office/drawing/2014/main" xmlns="" id="{396648D4-F46F-48C6-896C-7FD0A4A94B6A}"/>
              </a:ext>
            </a:extLst>
          </p:cNvPr>
          <p:cNvSpPr/>
          <p:nvPr/>
        </p:nvSpPr>
        <p:spPr>
          <a:xfrm>
            <a:off x="2749790" y="2723193"/>
            <a:ext cx="1800200" cy="2160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燕尾形 20">
            <a:extLst>
              <a:ext uri="{FF2B5EF4-FFF2-40B4-BE49-F238E27FC236}">
                <a16:creationId xmlns:a16="http://schemas.microsoft.com/office/drawing/2014/main" xmlns="" id="{0E4C2477-56E5-4E2C-9879-23E562023433}"/>
              </a:ext>
            </a:extLst>
          </p:cNvPr>
          <p:cNvSpPr/>
          <p:nvPr/>
        </p:nvSpPr>
        <p:spPr>
          <a:xfrm>
            <a:off x="4632945" y="2723193"/>
            <a:ext cx="1800200" cy="2160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>
            <a:extLst>
              <a:ext uri="{FF2B5EF4-FFF2-40B4-BE49-F238E27FC236}">
                <a16:creationId xmlns:a16="http://schemas.microsoft.com/office/drawing/2014/main" xmlns="" id="{BE8D7A03-F831-45E0-9A84-EB7862A5F5F0}"/>
              </a:ext>
            </a:extLst>
          </p:cNvPr>
          <p:cNvSpPr/>
          <p:nvPr/>
        </p:nvSpPr>
        <p:spPr>
          <a:xfrm>
            <a:off x="6516098" y="2723193"/>
            <a:ext cx="1800200" cy="21602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2">
            <a:extLst>
              <a:ext uri="{FF2B5EF4-FFF2-40B4-BE49-F238E27FC236}">
                <a16:creationId xmlns:a16="http://schemas.microsoft.com/office/drawing/2014/main" xmlns="" id="{23195D62-6AE7-486E-98A8-9E38ED28C3AB}"/>
              </a:ext>
            </a:extLst>
          </p:cNvPr>
          <p:cNvSpPr/>
          <p:nvPr/>
        </p:nvSpPr>
        <p:spPr>
          <a:xfrm>
            <a:off x="8399253" y="2723193"/>
            <a:ext cx="1800200" cy="2160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E01ADE7F-7B37-4753-83BD-9A6A6D298671}"/>
              </a:ext>
            </a:extLst>
          </p:cNvPr>
          <p:cNvSpPr txBox="1"/>
          <p:nvPr/>
        </p:nvSpPr>
        <p:spPr>
          <a:xfrm>
            <a:off x="3201695" y="2147129"/>
            <a:ext cx="89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</a:rPr>
              <a:t>2014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B0FE62E-C9AB-4DF6-ADCB-C5F999D28DA1}"/>
              </a:ext>
            </a:extLst>
          </p:cNvPr>
          <p:cNvSpPr txBox="1"/>
          <p:nvPr/>
        </p:nvSpPr>
        <p:spPr>
          <a:xfrm>
            <a:off x="5084849" y="2147129"/>
            <a:ext cx="89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2015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8B6C6EBA-2103-4B37-AAB6-3F7503511DED}"/>
              </a:ext>
            </a:extLst>
          </p:cNvPr>
          <p:cNvSpPr txBox="1"/>
          <p:nvPr/>
        </p:nvSpPr>
        <p:spPr>
          <a:xfrm>
            <a:off x="6968003" y="2147129"/>
            <a:ext cx="89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3"/>
                </a:solidFill>
              </a:rPr>
              <a:t>2016</a:t>
            </a:r>
            <a:endParaRPr lang="zh-CN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FDC2A4A-02CB-4719-B102-A9672BE17077}"/>
              </a:ext>
            </a:extLst>
          </p:cNvPr>
          <p:cNvSpPr txBox="1"/>
          <p:nvPr/>
        </p:nvSpPr>
        <p:spPr>
          <a:xfrm>
            <a:off x="8851157" y="2147129"/>
            <a:ext cx="89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4"/>
                </a:solidFill>
              </a:rPr>
              <a:t>2017</a:t>
            </a:r>
            <a:endParaRPr lang="zh-CN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AE685BAB-5557-4A9D-B959-3E7AD3D33080}"/>
              </a:ext>
            </a:extLst>
          </p:cNvPr>
          <p:cNvSpPr txBox="1"/>
          <p:nvPr/>
        </p:nvSpPr>
        <p:spPr>
          <a:xfrm>
            <a:off x="2749790" y="5072189"/>
            <a:ext cx="180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开始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F2E663DA-94FA-49B5-9146-007FC3D31C6B}"/>
              </a:ext>
            </a:extLst>
          </p:cNvPr>
          <p:cNvSpPr txBox="1"/>
          <p:nvPr/>
        </p:nvSpPr>
        <p:spPr>
          <a:xfrm>
            <a:off x="4632945" y="5087179"/>
            <a:ext cx="1800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1.0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4"/>
                </a:solidFill>
              </a:rPr>
              <a:t>v1.2Storm-&gt; v1.3Spark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9BC165DB-B8A4-4681-A99F-6D07D5F4E00C}"/>
              </a:ext>
            </a:extLst>
          </p:cNvPr>
          <p:cNvSpPr txBox="1"/>
          <p:nvPr/>
        </p:nvSpPr>
        <p:spPr>
          <a:xfrm>
            <a:off x="6516098" y="5072189"/>
            <a:ext cx="1800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2.0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4"/>
                </a:solidFill>
              </a:rPr>
              <a:t>v2.0DeepLearning+GPU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B18F48E-73F9-4AC2-9CE2-94C8F7CA5FC3}"/>
              </a:ext>
            </a:extLst>
          </p:cNvPr>
          <p:cNvSpPr txBox="1"/>
          <p:nvPr/>
        </p:nvSpPr>
        <p:spPr>
          <a:xfrm>
            <a:off x="8399253" y="5072189"/>
            <a:ext cx="1800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3.0 </a:t>
            </a:r>
            <a:r>
              <a:rPr lang="en-US" altLang="zh-CN" sz="1200" dirty="0">
                <a:solidFill>
                  <a:schemeClr val="accent4"/>
                </a:solidFill>
              </a:rPr>
              <a:t>v3.0DeepLearning+TPU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8AD34208-6120-446A-A7F0-93DE02BEA3DC}"/>
              </a:ext>
            </a:extLst>
          </p:cNvPr>
          <p:cNvSpPr>
            <a:spLocks noChangeAspect="1"/>
          </p:cNvSpPr>
          <p:nvPr/>
        </p:nvSpPr>
        <p:spPr>
          <a:xfrm>
            <a:off x="3289889" y="4002588"/>
            <a:ext cx="720000" cy="720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BDB83CE0-5B0E-4373-8B77-DD16BCBECBC4}"/>
              </a:ext>
            </a:extLst>
          </p:cNvPr>
          <p:cNvSpPr>
            <a:spLocks noChangeAspect="1"/>
          </p:cNvSpPr>
          <p:nvPr/>
        </p:nvSpPr>
        <p:spPr>
          <a:xfrm>
            <a:off x="5173043" y="4002588"/>
            <a:ext cx="720000" cy="72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D2A39C52-8FB2-4AAE-82F6-049557C5A877}"/>
              </a:ext>
            </a:extLst>
          </p:cNvPr>
          <p:cNvSpPr>
            <a:spLocks noChangeAspect="1"/>
          </p:cNvSpPr>
          <p:nvPr/>
        </p:nvSpPr>
        <p:spPr>
          <a:xfrm>
            <a:off x="7056197" y="4002588"/>
            <a:ext cx="720000" cy="720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C2FF10E6-B78F-4C81-AD09-759DAEC6FDAD}"/>
              </a:ext>
            </a:extLst>
          </p:cNvPr>
          <p:cNvSpPr>
            <a:spLocks noChangeAspect="1"/>
          </p:cNvSpPr>
          <p:nvPr/>
        </p:nvSpPr>
        <p:spPr>
          <a:xfrm>
            <a:off x="8939350" y="4002588"/>
            <a:ext cx="720000" cy="72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AC0ED9E2-0078-4141-8D31-D1C0B966C7E3}"/>
              </a:ext>
            </a:extLst>
          </p:cNvPr>
          <p:cNvCxnSpPr>
            <a:stCxn id="30" idx="2"/>
            <a:endCxn id="41" idx="0"/>
          </p:cNvCxnSpPr>
          <p:nvPr/>
        </p:nvCxnSpPr>
        <p:spPr>
          <a:xfrm flipH="1">
            <a:off x="3649889" y="2670349"/>
            <a:ext cx="6" cy="133223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xmlns="" id="{C4C18E66-0332-43DA-B787-48E5FF3652C4}"/>
              </a:ext>
            </a:extLst>
          </p:cNvPr>
          <p:cNvCxnSpPr>
            <a:stCxn id="34" idx="2"/>
            <a:endCxn id="42" idx="0"/>
          </p:cNvCxnSpPr>
          <p:nvPr/>
        </p:nvCxnSpPr>
        <p:spPr>
          <a:xfrm flipH="1">
            <a:off x="5533043" y="2670349"/>
            <a:ext cx="6" cy="1332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E108B474-EC6F-4241-B5FE-7BF224151B85}"/>
              </a:ext>
            </a:extLst>
          </p:cNvPr>
          <p:cNvCxnSpPr>
            <a:stCxn id="35" idx="2"/>
            <a:endCxn id="43" idx="0"/>
          </p:cNvCxnSpPr>
          <p:nvPr/>
        </p:nvCxnSpPr>
        <p:spPr>
          <a:xfrm flipH="1">
            <a:off x="7416197" y="2670349"/>
            <a:ext cx="6" cy="133223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xmlns="" id="{1CF20DC1-B091-4DB3-A1F1-9174D7D4A22E}"/>
              </a:ext>
            </a:extLst>
          </p:cNvPr>
          <p:cNvCxnSpPr>
            <a:stCxn id="36" idx="2"/>
            <a:endCxn id="44" idx="0"/>
          </p:cNvCxnSpPr>
          <p:nvPr/>
        </p:nvCxnSpPr>
        <p:spPr>
          <a:xfrm flipH="1">
            <a:off x="9299350" y="2670349"/>
            <a:ext cx="7" cy="133223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217">
            <a:extLst>
              <a:ext uri="{FF2B5EF4-FFF2-40B4-BE49-F238E27FC236}">
                <a16:creationId xmlns:a16="http://schemas.microsoft.com/office/drawing/2014/main" xmlns="" id="{D2F75887-F8A7-49A8-9EBD-D68D344CF7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04469" y="4159360"/>
            <a:ext cx="389764" cy="396000"/>
          </a:xfrm>
          <a:custGeom>
            <a:avLst/>
            <a:gdLst>
              <a:gd name="T0" fmla="*/ 49 w 125"/>
              <a:gd name="T1" fmla="*/ 16 h 127"/>
              <a:gd name="T2" fmla="*/ 36 w 125"/>
              <a:gd name="T3" fmla="*/ 18 h 127"/>
              <a:gd name="T4" fmla="*/ 25 w 125"/>
              <a:gd name="T5" fmla="*/ 26 h 127"/>
              <a:gd name="T6" fmla="*/ 18 w 125"/>
              <a:gd name="T7" fmla="*/ 37 h 127"/>
              <a:gd name="T8" fmla="*/ 15 w 125"/>
              <a:gd name="T9" fmla="*/ 50 h 127"/>
              <a:gd name="T10" fmla="*/ 18 w 125"/>
              <a:gd name="T11" fmla="*/ 64 h 127"/>
              <a:gd name="T12" fmla="*/ 25 w 125"/>
              <a:gd name="T13" fmla="*/ 75 h 127"/>
              <a:gd name="T14" fmla="*/ 36 w 125"/>
              <a:gd name="T15" fmla="*/ 81 h 127"/>
              <a:gd name="T16" fmla="*/ 49 w 125"/>
              <a:gd name="T17" fmla="*/ 85 h 127"/>
              <a:gd name="T18" fmla="*/ 63 w 125"/>
              <a:gd name="T19" fmla="*/ 81 h 127"/>
              <a:gd name="T20" fmla="*/ 73 w 125"/>
              <a:gd name="T21" fmla="*/ 75 h 127"/>
              <a:gd name="T22" fmla="*/ 81 w 125"/>
              <a:gd name="T23" fmla="*/ 64 h 127"/>
              <a:gd name="T24" fmla="*/ 84 w 125"/>
              <a:gd name="T25" fmla="*/ 50 h 127"/>
              <a:gd name="T26" fmla="*/ 81 w 125"/>
              <a:gd name="T27" fmla="*/ 37 h 127"/>
              <a:gd name="T28" fmla="*/ 73 w 125"/>
              <a:gd name="T29" fmla="*/ 26 h 127"/>
              <a:gd name="T30" fmla="*/ 63 w 125"/>
              <a:gd name="T31" fmla="*/ 18 h 127"/>
              <a:gd name="T32" fmla="*/ 49 w 125"/>
              <a:gd name="T33" fmla="*/ 16 h 127"/>
              <a:gd name="T34" fmla="*/ 49 w 125"/>
              <a:gd name="T35" fmla="*/ 0 h 127"/>
              <a:gd name="T36" fmla="*/ 68 w 125"/>
              <a:gd name="T37" fmla="*/ 4 h 127"/>
              <a:gd name="T38" fmla="*/ 85 w 125"/>
              <a:gd name="T39" fmla="*/ 16 h 127"/>
              <a:gd name="T40" fmla="*/ 95 w 125"/>
              <a:gd name="T41" fmla="*/ 31 h 127"/>
              <a:gd name="T42" fmla="*/ 99 w 125"/>
              <a:gd name="T43" fmla="*/ 50 h 127"/>
              <a:gd name="T44" fmla="*/ 97 w 125"/>
              <a:gd name="T45" fmla="*/ 64 h 127"/>
              <a:gd name="T46" fmla="*/ 91 w 125"/>
              <a:gd name="T47" fmla="*/ 77 h 127"/>
              <a:gd name="T48" fmla="*/ 91 w 125"/>
              <a:gd name="T49" fmla="*/ 78 h 127"/>
              <a:gd name="T50" fmla="*/ 122 w 125"/>
              <a:gd name="T51" fmla="*/ 109 h 127"/>
              <a:gd name="T52" fmla="*/ 124 w 125"/>
              <a:gd name="T53" fmla="*/ 113 h 127"/>
              <a:gd name="T54" fmla="*/ 125 w 125"/>
              <a:gd name="T55" fmla="*/ 116 h 127"/>
              <a:gd name="T56" fmla="*/ 124 w 125"/>
              <a:gd name="T57" fmla="*/ 120 h 127"/>
              <a:gd name="T58" fmla="*/ 122 w 125"/>
              <a:gd name="T59" fmla="*/ 123 h 127"/>
              <a:gd name="T60" fmla="*/ 119 w 125"/>
              <a:gd name="T61" fmla="*/ 126 h 127"/>
              <a:gd name="T62" fmla="*/ 115 w 125"/>
              <a:gd name="T63" fmla="*/ 127 h 127"/>
              <a:gd name="T64" fmla="*/ 111 w 125"/>
              <a:gd name="T65" fmla="*/ 126 h 127"/>
              <a:gd name="T66" fmla="*/ 107 w 125"/>
              <a:gd name="T67" fmla="*/ 123 h 127"/>
              <a:gd name="T68" fmla="*/ 77 w 125"/>
              <a:gd name="T69" fmla="*/ 93 h 127"/>
              <a:gd name="T70" fmla="*/ 76 w 125"/>
              <a:gd name="T71" fmla="*/ 92 h 127"/>
              <a:gd name="T72" fmla="*/ 64 w 125"/>
              <a:gd name="T73" fmla="*/ 98 h 127"/>
              <a:gd name="T74" fmla="*/ 49 w 125"/>
              <a:gd name="T75" fmla="*/ 101 h 127"/>
              <a:gd name="T76" fmla="*/ 30 w 125"/>
              <a:gd name="T77" fmla="*/ 97 h 127"/>
              <a:gd name="T78" fmla="*/ 14 w 125"/>
              <a:gd name="T79" fmla="*/ 85 h 127"/>
              <a:gd name="T80" fmla="*/ 4 w 125"/>
              <a:gd name="T81" fmla="*/ 69 h 127"/>
              <a:gd name="T82" fmla="*/ 0 w 125"/>
              <a:gd name="T83" fmla="*/ 50 h 127"/>
              <a:gd name="T84" fmla="*/ 4 w 125"/>
              <a:gd name="T85" fmla="*/ 31 h 127"/>
              <a:gd name="T86" fmla="*/ 14 w 125"/>
              <a:gd name="T87" fmla="*/ 16 h 127"/>
              <a:gd name="T88" fmla="*/ 30 w 125"/>
              <a:gd name="T89" fmla="*/ 4 h 127"/>
              <a:gd name="T90" fmla="*/ 49 w 125"/>
              <a:gd name="T91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18">
            <a:extLst>
              <a:ext uri="{FF2B5EF4-FFF2-40B4-BE49-F238E27FC236}">
                <a16:creationId xmlns:a16="http://schemas.microsoft.com/office/drawing/2014/main" xmlns="" id="{39A0BB87-04D9-4C60-A497-BEFF29B36F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1553" y="4164008"/>
            <a:ext cx="376683" cy="396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19">
            <a:extLst>
              <a:ext uri="{FF2B5EF4-FFF2-40B4-BE49-F238E27FC236}">
                <a16:creationId xmlns:a16="http://schemas.microsoft.com/office/drawing/2014/main" xmlns="" id="{1C33BAE8-E4ED-4FCA-8824-60AED24188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78701" y="4157190"/>
            <a:ext cx="308693" cy="396000"/>
          </a:xfrm>
          <a:custGeom>
            <a:avLst/>
            <a:gdLst>
              <a:gd name="T0" fmla="*/ 49 w 99"/>
              <a:gd name="T1" fmla="*/ 17 h 127"/>
              <a:gd name="T2" fmla="*/ 36 w 99"/>
              <a:gd name="T3" fmla="*/ 21 h 127"/>
              <a:gd name="T4" fmla="*/ 26 w 99"/>
              <a:gd name="T5" fmla="*/ 31 h 127"/>
              <a:gd name="T6" fmla="*/ 22 w 99"/>
              <a:gd name="T7" fmla="*/ 46 h 127"/>
              <a:gd name="T8" fmla="*/ 26 w 99"/>
              <a:gd name="T9" fmla="*/ 60 h 127"/>
              <a:gd name="T10" fmla="*/ 36 w 99"/>
              <a:gd name="T11" fmla="*/ 69 h 127"/>
              <a:gd name="T12" fmla="*/ 49 w 99"/>
              <a:gd name="T13" fmla="*/ 73 h 127"/>
              <a:gd name="T14" fmla="*/ 64 w 99"/>
              <a:gd name="T15" fmla="*/ 69 h 127"/>
              <a:gd name="T16" fmla="*/ 74 w 99"/>
              <a:gd name="T17" fmla="*/ 60 h 127"/>
              <a:gd name="T18" fmla="*/ 78 w 99"/>
              <a:gd name="T19" fmla="*/ 46 h 127"/>
              <a:gd name="T20" fmla="*/ 74 w 99"/>
              <a:gd name="T21" fmla="*/ 31 h 127"/>
              <a:gd name="T22" fmla="*/ 64 w 99"/>
              <a:gd name="T23" fmla="*/ 21 h 127"/>
              <a:gd name="T24" fmla="*/ 49 w 99"/>
              <a:gd name="T25" fmla="*/ 17 h 127"/>
              <a:gd name="T26" fmla="*/ 49 w 99"/>
              <a:gd name="T27" fmla="*/ 0 h 127"/>
              <a:gd name="T28" fmla="*/ 69 w 99"/>
              <a:gd name="T29" fmla="*/ 4 h 127"/>
              <a:gd name="T30" fmla="*/ 85 w 99"/>
              <a:gd name="T31" fmla="*/ 14 h 127"/>
              <a:gd name="T32" fmla="*/ 95 w 99"/>
              <a:gd name="T33" fmla="*/ 30 h 127"/>
              <a:gd name="T34" fmla="*/ 99 w 99"/>
              <a:gd name="T35" fmla="*/ 50 h 127"/>
              <a:gd name="T36" fmla="*/ 99 w 99"/>
              <a:gd name="T37" fmla="*/ 55 h 127"/>
              <a:gd name="T38" fmla="*/ 97 w 99"/>
              <a:gd name="T39" fmla="*/ 72 h 127"/>
              <a:gd name="T40" fmla="*/ 89 w 99"/>
              <a:gd name="T41" fmla="*/ 89 h 127"/>
              <a:gd name="T42" fmla="*/ 80 w 99"/>
              <a:gd name="T43" fmla="*/ 102 h 127"/>
              <a:gd name="T44" fmla="*/ 69 w 99"/>
              <a:gd name="T45" fmla="*/ 113 h 127"/>
              <a:gd name="T46" fmla="*/ 60 w 99"/>
              <a:gd name="T47" fmla="*/ 120 h 127"/>
              <a:gd name="T48" fmla="*/ 53 w 99"/>
              <a:gd name="T49" fmla="*/ 126 h 127"/>
              <a:gd name="T50" fmla="*/ 51 w 99"/>
              <a:gd name="T51" fmla="*/ 127 h 127"/>
              <a:gd name="T52" fmla="*/ 48 w 99"/>
              <a:gd name="T53" fmla="*/ 126 h 127"/>
              <a:gd name="T54" fmla="*/ 43 w 99"/>
              <a:gd name="T55" fmla="*/ 122 h 127"/>
              <a:gd name="T56" fmla="*/ 34 w 99"/>
              <a:gd name="T57" fmla="*/ 115 h 127"/>
              <a:gd name="T58" fmla="*/ 25 w 99"/>
              <a:gd name="T59" fmla="*/ 106 h 127"/>
              <a:gd name="T60" fmla="*/ 15 w 99"/>
              <a:gd name="T61" fmla="*/ 94 h 127"/>
              <a:gd name="T62" fmla="*/ 8 w 99"/>
              <a:gd name="T63" fmla="*/ 80 h 127"/>
              <a:gd name="T64" fmla="*/ 2 w 99"/>
              <a:gd name="T65" fmla="*/ 65 h 127"/>
              <a:gd name="T66" fmla="*/ 1 w 99"/>
              <a:gd name="T67" fmla="*/ 58 h 127"/>
              <a:gd name="T68" fmla="*/ 0 w 99"/>
              <a:gd name="T69" fmla="*/ 50 h 127"/>
              <a:gd name="T70" fmla="*/ 4 w 99"/>
              <a:gd name="T71" fmla="*/ 30 h 127"/>
              <a:gd name="T72" fmla="*/ 14 w 99"/>
              <a:gd name="T73" fmla="*/ 14 h 127"/>
              <a:gd name="T74" fmla="*/ 30 w 99"/>
              <a:gd name="T75" fmla="*/ 4 h 127"/>
              <a:gd name="T76" fmla="*/ 49 w 99"/>
              <a:gd name="T7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21">
            <a:extLst>
              <a:ext uri="{FF2B5EF4-FFF2-40B4-BE49-F238E27FC236}">
                <a16:creationId xmlns:a16="http://schemas.microsoft.com/office/drawing/2014/main" xmlns="" id="{7E8F941C-B74A-4252-BEFD-E6106347D887}"/>
              </a:ext>
            </a:extLst>
          </p:cNvPr>
          <p:cNvSpPr>
            <a:spLocks noChangeAspect="1"/>
          </p:cNvSpPr>
          <p:nvPr/>
        </p:nvSpPr>
        <p:spPr bwMode="auto">
          <a:xfrm>
            <a:off x="7209294" y="4164008"/>
            <a:ext cx="412639" cy="396000"/>
          </a:xfrm>
          <a:custGeom>
            <a:avLst/>
            <a:gdLst>
              <a:gd name="T0" fmla="*/ 61 w 124"/>
              <a:gd name="T1" fmla="*/ 0 h 119"/>
              <a:gd name="T2" fmla="*/ 82 w 124"/>
              <a:gd name="T3" fmla="*/ 38 h 119"/>
              <a:gd name="T4" fmla="*/ 124 w 124"/>
              <a:gd name="T5" fmla="*/ 45 h 119"/>
              <a:gd name="T6" fmla="*/ 95 w 124"/>
              <a:gd name="T7" fmla="*/ 77 h 119"/>
              <a:gd name="T8" fmla="*/ 101 w 124"/>
              <a:gd name="T9" fmla="*/ 119 h 119"/>
              <a:gd name="T10" fmla="*/ 61 w 124"/>
              <a:gd name="T11" fmla="*/ 100 h 119"/>
              <a:gd name="T12" fmla="*/ 23 w 124"/>
              <a:gd name="T13" fmla="*/ 119 h 119"/>
              <a:gd name="T14" fmla="*/ 29 w 124"/>
              <a:gd name="T15" fmla="*/ 77 h 119"/>
              <a:gd name="T16" fmla="*/ 0 w 124"/>
              <a:gd name="T17" fmla="*/ 45 h 119"/>
              <a:gd name="T18" fmla="*/ 42 w 124"/>
              <a:gd name="T19" fmla="*/ 38 h 119"/>
              <a:gd name="T20" fmla="*/ 61 w 124"/>
              <a:gd name="T2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0A0FF58C-468B-4EC5-8BE1-5C6939469EBD}"/>
              </a:ext>
            </a:extLst>
          </p:cNvPr>
          <p:cNvSpPr txBox="1"/>
          <p:nvPr/>
        </p:nvSpPr>
        <p:spPr>
          <a:xfrm>
            <a:off x="2791266" y="5185879"/>
            <a:ext cx="1800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>
              <a:solidFill>
                <a:schemeClr val="accent4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4"/>
                </a:solidFill>
              </a:rPr>
              <a:t>V1 </a:t>
            </a:r>
            <a:r>
              <a:rPr lang="en-US" altLang="zh-CN" sz="1200" dirty="0" err="1" smtClean="0">
                <a:solidFill>
                  <a:schemeClr val="accent4"/>
                </a:solidFill>
              </a:rPr>
              <a:t>Hadoop</a:t>
            </a:r>
            <a:endParaRPr lang="en-US" altLang="zh-CN" sz="12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8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自定义 7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3437</TotalTime>
  <Words>1848</Words>
  <Application>Microsoft Macintosh PowerPoint</Application>
  <PresentationFormat>自定义</PresentationFormat>
  <Paragraphs>361</Paragraphs>
  <Slides>31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zhchtc</dc:creator>
  <cp:lastModifiedBy>zhou yangbo</cp:lastModifiedBy>
  <cp:revision>205</cp:revision>
  <dcterms:created xsi:type="dcterms:W3CDTF">2015-03-24T02:37:39Z</dcterms:created>
  <dcterms:modified xsi:type="dcterms:W3CDTF">2017-07-17T01:13:13Z</dcterms:modified>
</cp:coreProperties>
</file>